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4628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742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13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7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23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I put pictures of authority figures?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73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17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2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26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51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40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63537" y="3352801"/>
            <a:ext cx="8416924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63537" y="4771028"/>
            <a:ext cx="8416924" cy="972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pic" idx="2"/>
          </p:nvPr>
        </p:nvSpPr>
        <p:spPr>
          <a:xfrm>
            <a:off x="370980" y="363537"/>
            <a:ext cx="8402039" cy="28368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33397" y="611872"/>
            <a:ext cx="4079545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3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33397" y="1787856"/>
            <a:ext cx="4079545" cy="3720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5090617" y="359391"/>
            <a:ext cx="3657600" cy="531807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398712" y="-249237"/>
            <a:ext cx="4343400" cy="80422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5344142" y="2393951"/>
            <a:ext cx="55753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1106486" y="-188912"/>
            <a:ext cx="5575300" cy="6689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1328166" y="1295400"/>
            <a:ext cx="6487667" cy="31528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</a:pPr>
            <a:endParaRPr sz="32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322920" y="1523999"/>
            <a:ext cx="6498157" cy="1724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322920" y="3299012"/>
            <a:ext cx="6498159" cy="916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49275" y="2403143"/>
            <a:ext cx="8056562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49275" y="3736005"/>
            <a:ext cx="8056562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384047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751071" y="1600200"/>
            <a:ext cx="384047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49274" y="1453224"/>
            <a:ext cx="3840479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49274" y="2347415"/>
            <a:ext cx="3840479" cy="3596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80339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78753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751069" y="1453224"/>
            <a:ext cx="3840479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751069" y="2347415"/>
            <a:ext cx="3840479" cy="3596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80339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78753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33399" y="611872"/>
            <a:ext cx="384047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3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42823" y="368300"/>
            <a:ext cx="3840479" cy="55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9558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0320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52400" algn="l" rtl="0">
              <a:spcBef>
                <a:spcPts val="40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49225" algn="l" rtl="0">
              <a:spcBef>
                <a:spcPts val="4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50813" algn="l" rtl="0">
              <a:spcBef>
                <a:spcPts val="40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49225" algn="l" rtl="0">
              <a:spcBef>
                <a:spcPts val="4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533399" y="1787856"/>
            <a:ext cx="3840479" cy="3720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363537" y="3200400"/>
            <a:ext cx="8416924" cy="1106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b="1"/>
              <a:t>Escuela de Fuerza de Padres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363537" y="4771028"/>
            <a:ext cx="8416924" cy="972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 de julio, 2016</a:t>
            </a:r>
          </a:p>
        </p:txBody>
      </p:sp>
      <p:pic>
        <p:nvPicPr>
          <p:cNvPr id="98" name="Shape 98" descr="CEJ (1)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0980" y="363537"/>
            <a:ext cx="8402039" cy="28368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Assata Shakur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800" b="1"/>
              <a:t>Es nuestra tarea pelear por nuestra libertad</a:t>
            </a:r>
          </a:p>
          <a:p>
            <a: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800" b="1"/>
              <a:t>Es nuestra tarea ganar </a:t>
            </a:r>
          </a:p>
          <a:p>
            <a: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800" b="1"/>
              <a:t>Debemos amarnos y protegernos entre nosotras/os</a:t>
            </a:r>
          </a:p>
          <a:p>
            <a: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800" b="1"/>
              <a:t>No tenemos nada que perder, solo nuestras cadenas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49275" y="0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b="1"/>
              <a:t>¿Qué es la abogacía</a:t>
            </a:r>
            <a:r>
              <a:rPr lang="en-US" sz="46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 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/>
              <a:t>Actividad individual o de grupo que tiene la meta de influenciar decisiones en instituciones políticas, económicas y sociales 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/>
              <a:t>La abogacía es el proceso de</a:t>
            </a: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0000"/>
              <a:buFont typeface="Noto Sans Symbols"/>
              <a:buChar char="●"/>
            </a:pPr>
            <a:r>
              <a:rPr lang="en-US"/>
              <a:t>Expresar sus perspectivas y preocupaciones 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0000"/>
              <a:buFont typeface="Noto Sans Symbols"/>
              <a:buChar char="●"/>
            </a:pPr>
            <a:r>
              <a:rPr lang="en-US"/>
              <a:t>Acceder a información</a:t>
            </a:r>
            <a:r>
              <a:rPr lang="en-US"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0000"/>
              <a:buFont typeface="Noto Sans Symbols"/>
              <a:buChar char="●"/>
            </a:pPr>
            <a:r>
              <a:rPr lang="en-US"/>
              <a:t>Defender y promover sus derechos y perspectivas 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None/>
            </a:pPr>
            <a:endParaRPr sz="24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PowerAuthorit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993" b="13994"/>
          <a:stretch/>
        </p:blipFill>
        <p:spPr>
          <a:xfrm>
            <a:off x="217498" y="1082675"/>
            <a:ext cx="7712100" cy="41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704175" y="5618050"/>
            <a:ext cx="8817300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PODER Y AUTORIDAD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</a:t>
            </a:r>
            <a:r>
              <a:rPr lang="en-US" b="1"/>
              <a:t>oridad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33671" y="1600200"/>
            <a:ext cx="8889186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/>
              <a:t>La habilidad de dar órdenes, tomar decisiones y hacer obedecer </a:t>
            </a:r>
          </a:p>
        </p:txBody>
      </p:sp>
      <p:pic>
        <p:nvPicPr>
          <p:cNvPr id="118" name="Shape 118" descr="ki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27" y="5066950"/>
            <a:ext cx="1514700" cy="14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police_academy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4803" y="4282687"/>
            <a:ext cx="4059687" cy="220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bos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9157" y="2394342"/>
            <a:ext cx="2461500" cy="16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deblasio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4266" y="2614986"/>
            <a:ext cx="3192599" cy="21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575899" y="1550807"/>
            <a:ext cx="5989027" cy="6883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</a:t>
            </a:r>
            <a:r>
              <a:rPr lang="en-US" b="1"/>
              <a:t>der</a:t>
            </a:r>
            <a:r>
              <a:rPr lang="en-US" sz="46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549275" y="2140197"/>
            <a:ext cx="8042276" cy="1899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None/>
            </a:pPr>
            <a:endParaRPr sz="24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/>
              <a:t>Habilidad de dirigir o influenciar el comportamiento de otras personas, inclusas aquellas en autoridad, o en el transcurso de eventos</a:t>
            </a: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pic>
        <p:nvPicPr>
          <p:cNvPr id="129" name="Shape 129" descr="black_lives_matter_banner_march_ap_img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537" y="4529719"/>
            <a:ext cx="3636967" cy="225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mlk forum 2.jpg"/>
          <p:cNvPicPr preferRelativeResize="0"/>
          <p:nvPr/>
        </p:nvPicPr>
        <p:blipFill rotWithShape="1">
          <a:blip r:embed="rId4">
            <a:alphaModFix/>
          </a:blip>
          <a:srcRect t="1169" b="1169"/>
          <a:stretch/>
        </p:blipFill>
        <p:spPr>
          <a:xfrm>
            <a:off x="5890846" y="175846"/>
            <a:ext cx="2963454" cy="193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lightening 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6526" y="175845"/>
            <a:ext cx="2851684" cy="178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fist 1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0498" y="4714872"/>
            <a:ext cx="2028300" cy="20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0146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</a:t>
            </a:r>
            <a:r>
              <a:rPr lang="en-US" b="1"/>
              <a:t>oridad </a:t>
            </a:r>
            <a:r>
              <a:rPr lang="en-US" sz="46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vs. Po</a:t>
            </a:r>
            <a:r>
              <a:rPr lang="en-US" b="1"/>
              <a:t>der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75845" y="1357745"/>
            <a:ext cx="5046785" cy="55002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/>
              <a:t>El poder es innato. No requiere de consentimiento y no es algo que alguien le pueda dar, por eso no le pueden quitar su poder 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/>
              <a:t>La autoridad es algo que otra persona le da a través de elecciones o nombramientos, etc. y también se puede quitar. 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Weber: el poder est</a:t>
            </a:r>
            <a:r>
              <a:rPr lang="en-US"/>
              <a:t>á ligado a las características innatas de personas o grupos, mientras que la autoridad está ligada a la posición social o los roles 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630" y="4598248"/>
            <a:ext cx="3798276" cy="210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2630" y="1600199"/>
            <a:ext cx="3798276" cy="241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b="1"/>
              <a:t>Estilos de poder personal</a:t>
            </a:r>
            <a:r>
              <a:rPr lang="en-US" sz="46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20675" y="1600200"/>
            <a:ext cx="5879100" cy="476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b="1"/>
              <a:t>Ratón</a:t>
            </a:r>
            <a:r>
              <a:rPr lang="en-US" sz="2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b="1"/>
              <a:t>Algunas personas evadimos nuestro poder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0000"/>
              <a:buFont typeface="Noto Sans Symbols"/>
              <a:buChar char="●"/>
            </a:pPr>
            <a:r>
              <a:rPr lang="en-US"/>
              <a:t>Hablar poco</a:t>
            </a:r>
            <a:r>
              <a:rPr lang="en-US"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US"/>
              <a:t>cerrar la boca y silenciar su voz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51250"/>
              <a:buFont typeface="Noto Sans Symbols"/>
              <a:buChar char="●"/>
            </a:pPr>
            <a:r>
              <a:rPr lang="en-US"/>
              <a:t>Siente que toda persona sabe más que usted</a:t>
            </a:r>
            <a:r>
              <a:rPr lang="en-US"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51250"/>
              <a:buFont typeface="Noto Sans Symbols"/>
              <a:buChar char="●"/>
            </a:pPr>
            <a:r>
              <a:rPr lang="en-US"/>
              <a:t>Planea poco, pierde la meta y el centro de concentración 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51250"/>
              <a:buFont typeface="Noto Sans Symbols"/>
              <a:buChar char="●"/>
            </a:pPr>
            <a:r>
              <a:rPr lang="en-US"/>
              <a:t>Se pone nerviosa/o y a la defensiva </a:t>
            </a:r>
          </a:p>
          <a:p>
            <a:pPr marL="685800" marR="0" lvl="1" indent="-342900" algn="l" rtl="0">
              <a:spcBef>
                <a:spcPts val="600"/>
              </a:spcBef>
              <a:buClr>
                <a:srgbClr val="205C77"/>
              </a:buClr>
              <a:buSzPct val="151250"/>
              <a:buFont typeface="Noto Sans Symbols"/>
              <a:buChar char="●"/>
            </a:pPr>
            <a:r>
              <a:rPr lang="en-US"/>
              <a:t>Solo quiere que las personas se lleven bien 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760" y="3292230"/>
            <a:ext cx="2654299" cy="30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32509" y="637308"/>
            <a:ext cx="8259042" cy="57038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b="1"/>
              <a:t>Toro</a:t>
            </a:r>
            <a:r>
              <a:rPr lang="en-US" sz="2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b="1"/>
              <a:t>Algunas personas imponemos para tener poder </a:t>
            </a:r>
          </a:p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9999"/>
              <a:buFont typeface="Noto Sans Symbols"/>
              <a:buChar char="●"/>
            </a:pPr>
            <a:r>
              <a:rPr lang="en-US" sz="2200"/>
              <a:t>Hablar mucho</a:t>
            </a:r>
            <a:r>
              <a:rPr lang="en-US"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Habla mucho f</a:t>
            </a:r>
            <a:r>
              <a:rPr lang="en-US" sz="2200"/>
              <a:t>uera del tema 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0000"/>
              <a:buFont typeface="Noto Sans Symbols"/>
              <a:buChar char="●"/>
            </a:pPr>
            <a:r>
              <a:rPr lang="en-US"/>
              <a:t>Siente que sabe más que el resto de la gente 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72857"/>
              <a:buFont typeface="Noto Sans Symbols"/>
              <a:buChar char="●"/>
            </a:pPr>
            <a:r>
              <a:rPr lang="en-US"/>
              <a:t>Planea mucho, piensa las cosas demasiado 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0000"/>
              <a:buFont typeface="Noto Sans Symbols"/>
              <a:buChar char="●"/>
            </a:pPr>
            <a:r>
              <a:rPr lang="en-US"/>
              <a:t>Se enoja y es agresiva/o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72857"/>
              <a:buFont typeface="Noto Sans Symbols"/>
              <a:buChar char="●"/>
            </a:pPr>
            <a:r>
              <a:rPr lang="en-US"/>
              <a:t>No le importa lo que piensan las otras personas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5019" y="3325408"/>
            <a:ext cx="4227373" cy="3174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01783" y="540327"/>
            <a:ext cx="8189768" cy="5930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b="1"/>
              <a:t>Águila</a:t>
            </a:r>
            <a:r>
              <a:rPr lang="en-US" sz="2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 Usa el poder de una manera </a:t>
            </a:r>
            <a:r>
              <a:rPr lang="en-US" b="1"/>
              <a:t>equilibrada 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0000"/>
              <a:buFont typeface="Noto Sans Symbols"/>
              <a:buChar char="●"/>
            </a:pPr>
            <a:r>
              <a:rPr lang="en-US"/>
              <a:t>Sabe cuándo debe hablar y cuándo callar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Planea de modo </a:t>
            </a:r>
            <a:r>
              <a:rPr lang="en-US"/>
              <a:t>e</a:t>
            </a:r>
            <a:r>
              <a:rPr lang="en-US"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</a:t>
            </a:r>
            <a:r>
              <a:rPr lang="en-US"/>
              <a:t>é</a:t>
            </a:r>
            <a:r>
              <a:rPr lang="en-US"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gico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72857"/>
              <a:buFont typeface="Noto Sans Symbols"/>
              <a:buChar char="●"/>
            </a:pPr>
            <a:r>
              <a:rPr lang="en-US"/>
              <a:t>Controla sus emociones cuando es necesario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72857"/>
              <a:buFont typeface="Noto Sans Symbols"/>
              <a:buChar char="●"/>
            </a:pPr>
            <a:r>
              <a:rPr lang="en-US"/>
              <a:t>Escucha  y observa antes de hablar</a:t>
            </a:r>
            <a:r>
              <a:rPr lang="en-US"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685800" marR="0" lvl="1" indent="-34290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</a:pPr>
            <a:r>
              <a:rPr lang="en-US"/>
              <a:t>Es consciente </a:t>
            </a:r>
          </a:p>
          <a:p>
            <a:pPr marL="457200" marR="0" lvl="0" indent="0" algn="l" rtl="0">
              <a:spcBef>
                <a:spcPts val="600"/>
              </a:spcBef>
              <a:buNone/>
            </a:pPr>
            <a:r>
              <a:rPr lang="en-US"/>
              <a:t>de sí mismo/a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6982" y="2944144"/>
            <a:ext cx="4684568" cy="352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Macintosh PowerPoint</Application>
  <PresentationFormat>On-screen Show (4:3)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Source Sans Pro</vt:lpstr>
      <vt:lpstr>Noto Sans Symbols</vt:lpstr>
      <vt:lpstr>Arial</vt:lpstr>
      <vt:lpstr>Calibri</vt:lpstr>
      <vt:lpstr>Breeze</vt:lpstr>
      <vt:lpstr>Escuela de Fuerza de Padres</vt:lpstr>
      <vt:lpstr>¿Qué es la abogacía? </vt:lpstr>
      <vt:lpstr>PowerPoint Presentation</vt:lpstr>
      <vt:lpstr>Autoridad</vt:lpstr>
      <vt:lpstr>Poder </vt:lpstr>
      <vt:lpstr>Autoridad vs. Poder</vt:lpstr>
      <vt:lpstr>Estilos de poder personal </vt:lpstr>
      <vt:lpstr> </vt:lpstr>
      <vt:lpstr> </vt:lpstr>
      <vt:lpstr>Assata Shakur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de Fuerza de Padres</dc:title>
  <cp:lastModifiedBy>Microsoft Office User</cp:lastModifiedBy>
  <cp:revision>2</cp:revision>
  <dcterms:modified xsi:type="dcterms:W3CDTF">2016-07-26T19:25:37Z</dcterms:modified>
</cp:coreProperties>
</file>