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65" r:id="rId2"/>
    <p:sldId id="276" r:id="rId3"/>
    <p:sldId id="272" r:id="rId4"/>
    <p:sldId id="267" r:id="rId5"/>
    <p:sldId id="266" r:id="rId6"/>
    <p:sldId id="268" r:id="rId7"/>
    <p:sldId id="277" r:id="rId8"/>
    <p:sldId id="278" r:id="rId9"/>
    <p:sldId id="279" r:id="rId10"/>
    <p:sldId id="28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302" autoAdjust="0"/>
    <p:restoredTop sz="94599" autoAdjust="0"/>
  </p:normalViewPr>
  <p:slideViewPr>
    <p:cSldViewPr snapToGrid="0" snapToObjects="1">
      <p:cViewPr varScale="1">
        <p:scale>
          <a:sx n="93" d="100"/>
          <a:sy n="93" d="100"/>
        </p:scale>
        <p:origin x="20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F8A6-7E13-224E-83B3-36C6EEA6187B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6012-EB11-8E4E-B8FA-AF6E8B98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I p</a:t>
            </a:r>
            <a:r>
              <a:rPr lang="en-US" dirty="0" smtClean="0"/>
              <a:t>ut pictures of authority</a:t>
            </a:r>
            <a:r>
              <a:rPr lang="en-US" baseline="0" dirty="0" smtClean="0"/>
              <a:t> figures?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6012-EB11-8E4E-B8FA-AF6E8B98F2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6012-EB11-8E4E-B8FA-AF6E8B98F2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July 22,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July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July 22,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200400"/>
            <a:ext cx="8416925" cy="1106688"/>
          </a:xfrm>
        </p:spPr>
        <p:txBody>
          <a:bodyPr/>
          <a:lstStyle/>
          <a:p>
            <a:r>
              <a:rPr lang="en-US" b="1" dirty="0" smtClean="0"/>
              <a:t>Parent Power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30, 2016</a:t>
            </a:r>
            <a:endParaRPr lang="en-US" dirty="0"/>
          </a:p>
        </p:txBody>
      </p:sp>
      <p:pic>
        <p:nvPicPr>
          <p:cNvPr id="9" name="Picture Placeholder 8" descr="CEJ (1)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characteristics to you see in yourself, when you’re faced with authority figures?</a:t>
            </a:r>
          </a:p>
          <a:p>
            <a:r>
              <a:rPr lang="en-US" dirty="0" smtClean="0"/>
              <a:t>Which mix of types are you? </a:t>
            </a:r>
          </a:p>
          <a:p>
            <a:r>
              <a:rPr lang="en-US" dirty="0" smtClean="0"/>
              <a:t>What experiences led to you being that type?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2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Assata</a:t>
            </a:r>
            <a:r>
              <a:rPr lang="en-US" b="1" dirty="0"/>
              <a:t> Shakur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It is our Duty to Fight for our Freedom </a:t>
            </a:r>
          </a:p>
          <a:p>
            <a:pPr marL="0" indent="0" algn="ctr">
              <a:buNone/>
            </a:pPr>
            <a:r>
              <a:rPr lang="en-US" sz="2800" b="1" dirty="0" smtClean="0"/>
              <a:t>It is our Duty to Win </a:t>
            </a:r>
          </a:p>
          <a:p>
            <a:pPr marL="0" indent="0" algn="ctr">
              <a:buNone/>
            </a:pPr>
            <a:r>
              <a:rPr lang="en-US" sz="2800" b="1" dirty="0" smtClean="0"/>
              <a:t>We must Love and Protect one another </a:t>
            </a:r>
          </a:p>
          <a:p>
            <a:pPr marL="0" indent="0" algn="ctr">
              <a:buNone/>
            </a:pPr>
            <a:r>
              <a:rPr lang="en-US" sz="2800" b="1" dirty="0" smtClean="0"/>
              <a:t>We have Nothing to lose but our Chains </a:t>
            </a:r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686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b="1" dirty="0" smtClean="0"/>
              <a:t>What is Advocacy?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 by an individual or group which aims to influence decisions within political, economic and social institutions </a:t>
            </a:r>
            <a:endParaRPr lang="en-US" dirty="0" smtClean="0"/>
          </a:p>
          <a:p>
            <a:r>
              <a:rPr lang="en-US" dirty="0" smtClean="0"/>
              <a:t>Advocacy </a:t>
            </a:r>
            <a:r>
              <a:rPr lang="en-US" dirty="0"/>
              <a:t>is a process </a:t>
            </a:r>
            <a:r>
              <a:rPr lang="en-US" dirty="0" smtClean="0"/>
              <a:t>of:</a:t>
            </a:r>
            <a:endParaRPr lang="en-US" dirty="0"/>
          </a:p>
          <a:p>
            <a:pPr lvl="1" fontAlgn="base"/>
            <a:r>
              <a:rPr lang="en-US" dirty="0" smtClean="0"/>
              <a:t>Expressing your views </a:t>
            </a:r>
            <a:r>
              <a:rPr lang="en-US" dirty="0"/>
              <a:t>and </a:t>
            </a:r>
            <a:r>
              <a:rPr lang="en-US" dirty="0" smtClean="0"/>
              <a:t>concerns</a:t>
            </a:r>
            <a:endParaRPr lang="en-US" dirty="0"/>
          </a:p>
          <a:p>
            <a:pPr lvl="1" fontAlgn="base"/>
            <a:r>
              <a:rPr lang="en-US" dirty="0" smtClean="0"/>
              <a:t>Accessing </a:t>
            </a:r>
            <a:r>
              <a:rPr lang="en-US" dirty="0"/>
              <a:t>information </a:t>
            </a:r>
            <a:endParaRPr lang="en-US" dirty="0" smtClean="0"/>
          </a:p>
          <a:p>
            <a:pPr lvl="1" fontAlgn="base"/>
            <a:r>
              <a:rPr lang="en-US" dirty="0" smtClean="0"/>
              <a:t>Defending </a:t>
            </a:r>
            <a:r>
              <a:rPr lang="en-US" dirty="0"/>
              <a:t>and </a:t>
            </a:r>
            <a:r>
              <a:rPr lang="en-US" dirty="0" smtClean="0"/>
              <a:t>promoting your rights </a:t>
            </a:r>
            <a:r>
              <a:rPr lang="en-US" dirty="0"/>
              <a:t>and </a:t>
            </a:r>
            <a:r>
              <a:rPr lang="en-US" dirty="0" smtClean="0"/>
              <a:t>views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8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Author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13994"/>
          <a:stretch>
            <a:fillRect/>
          </a:stretch>
        </p:blipFill>
        <p:spPr>
          <a:xfrm>
            <a:off x="217488" y="1082675"/>
            <a:ext cx="8670925" cy="4683125"/>
          </a:xfrm>
        </p:spPr>
      </p:pic>
    </p:spTree>
    <p:extLst>
      <p:ext uri="{BB962C8B-B14F-4D97-AF65-F5344CB8AC3E}">
        <p14:creationId xmlns:p14="http://schemas.microsoft.com/office/powerpoint/2010/main" val="23333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600200"/>
            <a:ext cx="8889187" cy="5257799"/>
          </a:xfrm>
        </p:spPr>
        <p:txBody>
          <a:bodyPr/>
          <a:lstStyle/>
          <a:p>
            <a:pPr lvl="0"/>
            <a:r>
              <a:rPr lang="en-US" dirty="0" smtClean="0"/>
              <a:t>The ability to </a:t>
            </a:r>
            <a:r>
              <a:rPr lang="en-US" dirty="0"/>
              <a:t>give orders, make decisions, and enforce obedience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26" y="4577565"/>
            <a:ext cx="2037408" cy="1907912"/>
          </a:xfrm>
          <a:prstGeom prst="rect">
            <a:avLst/>
          </a:prstGeom>
        </p:spPr>
      </p:pic>
      <p:pic>
        <p:nvPicPr>
          <p:cNvPr id="5" name="Picture 4" descr="police_academy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04" y="4282687"/>
            <a:ext cx="4059687" cy="2202790"/>
          </a:xfrm>
          <a:prstGeom prst="rect">
            <a:avLst/>
          </a:prstGeom>
        </p:spPr>
      </p:pic>
      <p:pic>
        <p:nvPicPr>
          <p:cNvPr id="6" name="Picture 5" descr="bo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57" y="2318143"/>
            <a:ext cx="2461375" cy="1646045"/>
          </a:xfrm>
          <a:prstGeom prst="rect">
            <a:avLst/>
          </a:prstGeom>
        </p:spPr>
      </p:pic>
      <p:pic>
        <p:nvPicPr>
          <p:cNvPr id="7" name="Picture 6" descr="deblasio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6" y="2386387"/>
            <a:ext cx="3192475" cy="21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899" y="1550807"/>
            <a:ext cx="5989028" cy="688394"/>
          </a:xfrm>
        </p:spPr>
        <p:txBody>
          <a:bodyPr/>
          <a:lstStyle/>
          <a:p>
            <a:r>
              <a:rPr lang="en-US" b="1" dirty="0" smtClean="0"/>
              <a:t>Power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40197"/>
            <a:ext cx="8042276" cy="1899137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Ability to </a:t>
            </a:r>
            <a:r>
              <a:rPr lang="en-US" dirty="0"/>
              <a:t>direct or influence the behavior of </a:t>
            </a:r>
            <a:r>
              <a:rPr lang="en-US" dirty="0" smtClean="0"/>
              <a:t>others, those in authority </a:t>
            </a:r>
            <a:r>
              <a:rPr lang="en-US" dirty="0"/>
              <a:t>or the course of events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black_lives_matter_banner_march_ap_img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7" y="4529720"/>
            <a:ext cx="3636967" cy="2259059"/>
          </a:xfrm>
          <a:prstGeom prst="rect">
            <a:avLst/>
          </a:prstGeom>
        </p:spPr>
      </p:pic>
      <p:pic>
        <p:nvPicPr>
          <p:cNvPr id="6" name="Content Placeholder 12" descr="mlk forum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" b="1169"/>
          <a:stretch>
            <a:fillRect/>
          </a:stretch>
        </p:blipFill>
        <p:spPr>
          <a:xfrm>
            <a:off x="5890846" y="175847"/>
            <a:ext cx="2963454" cy="1937418"/>
          </a:xfrm>
          <a:prstGeom prst="rect">
            <a:avLst/>
          </a:prstGeom>
        </p:spPr>
      </p:pic>
      <p:pic>
        <p:nvPicPr>
          <p:cNvPr id="7" name="Picture 6" descr="lightening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6" y="175846"/>
            <a:ext cx="2851685" cy="1782303"/>
          </a:xfrm>
          <a:prstGeom prst="rect">
            <a:avLst/>
          </a:prstGeom>
        </p:spPr>
      </p:pic>
      <p:pic>
        <p:nvPicPr>
          <p:cNvPr id="8" name="Picture 7" descr="fist 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4081440"/>
            <a:ext cx="2647706" cy="27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4642"/>
          </a:xfrm>
        </p:spPr>
        <p:txBody>
          <a:bodyPr/>
          <a:lstStyle/>
          <a:p>
            <a:r>
              <a:rPr lang="en-US" b="1" dirty="0" smtClean="0"/>
              <a:t>Authority vs. Power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357746"/>
            <a:ext cx="5046785" cy="55002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Power </a:t>
            </a:r>
            <a:r>
              <a:rPr lang="en-US" dirty="0" smtClean="0"/>
              <a:t>is innate. It does </a:t>
            </a:r>
            <a:r>
              <a:rPr lang="en-US" dirty="0" smtClean="0"/>
              <a:t>not require </a:t>
            </a:r>
            <a:r>
              <a:rPr lang="en-US" dirty="0" smtClean="0"/>
              <a:t>consent and is not given, therefore cannot be taken away </a:t>
            </a:r>
            <a:endParaRPr lang="en-US" dirty="0" smtClean="0"/>
          </a:p>
          <a:p>
            <a:pPr lvl="0"/>
            <a:r>
              <a:rPr lang="en-US" dirty="0"/>
              <a:t>A</a:t>
            </a:r>
            <a:r>
              <a:rPr lang="en-US" dirty="0" smtClean="0"/>
              <a:t>uthority </a:t>
            </a:r>
            <a:r>
              <a:rPr lang="en-US" dirty="0"/>
              <a:t>must </a:t>
            </a:r>
            <a:r>
              <a:rPr lang="en-US" dirty="0" smtClean="0"/>
              <a:t>be </a:t>
            </a:r>
            <a:r>
              <a:rPr lang="en-US" dirty="0" smtClean="0"/>
              <a:t>given, through elections or appointment, etc. and thus can be taken away </a:t>
            </a:r>
            <a:endParaRPr lang="en-US" dirty="0"/>
          </a:p>
          <a:p>
            <a:pPr lvl="0"/>
            <a:r>
              <a:rPr lang="en-US" dirty="0" smtClean="0"/>
              <a:t>Weber: power </a:t>
            </a:r>
            <a:r>
              <a:rPr lang="en-US" dirty="0"/>
              <a:t>is </a:t>
            </a:r>
            <a:r>
              <a:rPr lang="en-US" dirty="0" smtClean="0"/>
              <a:t>tied </a:t>
            </a:r>
            <a:r>
              <a:rPr lang="en-US" dirty="0"/>
              <a:t>to the personal characteristics of individuals or groups, whereas authority is always tied to social positions or </a:t>
            </a:r>
            <a:r>
              <a:rPr lang="en-US" dirty="0" smtClean="0"/>
              <a:t>roles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631" y="4598249"/>
            <a:ext cx="3798277" cy="210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30" y="1600199"/>
            <a:ext cx="3798277" cy="24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Power Styles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879234" cy="4765430"/>
          </a:xfrm>
        </p:spPr>
        <p:txBody>
          <a:bodyPr/>
          <a:lstStyle/>
          <a:p>
            <a:r>
              <a:rPr lang="en-US" b="1" dirty="0" smtClean="0"/>
              <a:t>Mouse: Some </a:t>
            </a:r>
            <a:r>
              <a:rPr lang="en-US" b="1" dirty="0"/>
              <a:t>of us avoid </a:t>
            </a:r>
            <a:r>
              <a:rPr lang="en-US" b="1" dirty="0" smtClean="0"/>
              <a:t>our power</a:t>
            </a:r>
          </a:p>
          <a:p>
            <a:pPr lvl="1"/>
            <a:r>
              <a:rPr lang="en-US" dirty="0" smtClean="0"/>
              <a:t>Talk </a:t>
            </a:r>
            <a:r>
              <a:rPr lang="en-US" dirty="0"/>
              <a:t>too little: Clam up and lose your </a:t>
            </a:r>
            <a:r>
              <a:rPr lang="en-US" dirty="0" smtClean="0"/>
              <a:t>voice</a:t>
            </a:r>
          </a:p>
          <a:p>
            <a:pPr lvl="1"/>
            <a:r>
              <a:rPr lang="en-US" dirty="0" smtClean="0"/>
              <a:t>Feel </a:t>
            </a:r>
            <a:r>
              <a:rPr lang="en-US" dirty="0"/>
              <a:t>like everyone else knows more than you </a:t>
            </a:r>
            <a:endParaRPr lang="en-US" sz="1600" dirty="0"/>
          </a:p>
          <a:p>
            <a:pPr lvl="1"/>
            <a:r>
              <a:rPr lang="en-US" dirty="0" smtClean="0"/>
              <a:t>Under-planner</a:t>
            </a:r>
            <a:r>
              <a:rPr lang="en-US" dirty="0"/>
              <a:t>, lose track of the goal and the </a:t>
            </a:r>
            <a:r>
              <a:rPr lang="en-US" dirty="0" smtClean="0"/>
              <a:t>focus</a:t>
            </a:r>
            <a:endParaRPr lang="en-US" sz="1600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nervous and </a:t>
            </a:r>
            <a:r>
              <a:rPr lang="en-US" dirty="0" smtClean="0"/>
              <a:t>defensive</a:t>
            </a:r>
            <a:endParaRPr lang="en-US" sz="1600" dirty="0"/>
          </a:p>
          <a:p>
            <a:pPr lvl="1"/>
            <a:r>
              <a:rPr lang="en-US" dirty="0" smtClean="0"/>
              <a:t>Just want everyone </a:t>
            </a:r>
            <a:r>
              <a:rPr lang="en-US" dirty="0"/>
              <a:t>to get along </a:t>
            </a:r>
            <a:r>
              <a:rPr lang="en-US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761" y="3292231"/>
            <a:ext cx="2654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2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637309"/>
            <a:ext cx="8259042" cy="5703898"/>
          </a:xfrm>
        </p:spPr>
        <p:txBody>
          <a:bodyPr/>
          <a:lstStyle/>
          <a:p>
            <a:r>
              <a:rPr lang="en-US" b="1" dirty="0" smtClean="0"/>
              <a:t>Bull: Some </a:t>
            </a:r>
            <a:r>
              <a:rPr lang="en-US" b="1" dirty="0"/>
              <a:t>of us push into our </a:t>
            </a:r>
            <a:r>
              <a:rPr lang="en-US" b="1" dirty="0" smtClean="0"/>
              <a:t>power</a:t>
            </a:r>
          </a:p>
          <a:p>
            <a:pPr lvl="1"/>
            <a:r>
              <a:rPr lang="en-US" dirty="0" smtClean="0"/>
              <a:t>Talk </a:t>
            </a:r>
            <a:r>
              <a:rPr lang="en-US" dirty="0"/>
              <a:t>too much: Mouth off but </a:t>
            </a:r>
            <a:r>
              <a:rPr lang="en-US" dirty="0" smtClean="0"/>
              <a:t>not on topic</a:t>
            </a:r>
          </a:p>
          <a:p>
            <a:pPr lvl="1"/>
            <a:r>
              <a:rPr lang="en-US" dirty="0" smtClean="0"/>
              <a:t>Feel </a:t>
            </a:r>
            <a:r>
              <a:rPr lang="en-US" dirty="0"/>
              <a:t>like you know more </a:t>
            </a:r>
            <a:r>
              <a:rPr lang="en-US" dirty="0" smtClean="0"/>
              <a:t>than everyone</a:t>
            </a:r>
          </a:p>
          <a:p>
            <a:pPr lvl="1"/>
            <a:r>
              <a:rPr lang="en-US" dirty="0" smtClean="0"/>
              <a:t>Over-planner</a:t>
            </a:r>
            <a:r>
              <a:rPr lang="en-US" dirty="0"/>
              <a:t>, over-think it  </a:t>
            </a:r>
            <a:endParaRPr lang="en-US" sz="1400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angry and aggressive </a:t>
            </a:r>
            <a:endParaRPr lang="en-US" sz="1400" dirty="0"/>
          </a:p>
          <a:p>
            <a:pPr lvl="1"/>
            <a:r>
              <a:rPr lang="en-US" dirty="0" smtClean="0"/>
              <a:t>Doesn’t </a:t>
            </a:r>
            <a:r>
              <a:rPr lang="en-US" dirty="0"/>
              <a:t>care what anyone </a:t>
            </a:r>
            <a:r>
              <a:rPr lang="en-US" dirty="0" smtClean="0"/>
              <a:t>thinks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9" y="3325409"/>
            <a:ext cx="4227374" cy="31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540328"/>
            <a:ext cx="8189768" cy="5930810"/>
          </a:xfrm>
        </p:spPr>
        <p:txBody>
          <a:bodyPr/>
          <a:lstStyle/>
          <a:p>
            <a:r>
              <a:rPr lang="en-US" b="1" dirty="0" smtClean="0"/>
              <a:t>Eagle: Use power in a balanced way</a:t>
            </a:r>
          </a:p>
          <a:p>
            <a:pPr lvl="1"/>
            <a:r>
              <a:rPr lang="en-US" dirty="0" smtClean="0"/>
              <a:t>Knows </a:t>
            </a:r>
            <a:r>
              <a:rPr lang="en-US" dirty="0"/>
              <a:t>when to talk and when to step 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Plan strategically</a:t>
            </a:r>
            <a:endParaRPr lang="en-US" sz="1400" dirty="0"/>
          </a:p>
          <a:p>
            <a:pPr lvl="1"/>
            <a:r>
              <a:rPr lang="en-US" dirty="0" smtClean="0"/>
              <a:t>Keep </a:t>
            </a:r>
            <a:r>
              <a:rPr lang="en-US" dirty="0"/>
              <a:t>emotions in </a:t>
            </a:r>
            <a:r>
              <a:rPr lang="en-US" dirty="0" smtClean="0"/>
              <a:t>control when necessary</a:t>
            </a:r>
            <a:endParaRPr lang="en-US" sz="1400" dirty="0"/>
          </a:p>
          <a:p>
            <a:pPr lvl="1"/>
            <a:r>
              <a:rPr lang="en-US" dirty="0" smtClean="0"/>
              <a:t>Listens </a:t>
            </a:r>
            <a:r>
              <a:rPr lang="en-US" dirty="0"/>
              <a:t>and </a:t>
            </a:r>
            <a:r>
              <a:rPr lang="en-US" dirty="0" smtClean="0"/>
              <a:t>observes before speaking </a:t>
            </a:r>
            <a:endParaRPr lang="en-US" sz="1400" dirty="0"/>
          </a:p>
          <a:p>
            <a:pPr lvl="1"/>
            <a:r>
              <a:rPr lang="en-US" dirty="0" smtClean="0"/>
              <a:t>Is self-aware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2944145"/>
            <a:ext cx="4684569" cy="35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88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18241</TotalTime>
  <Words>335</Words>
  <Application>Microsoft Macintosh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News Gothic MT</vt:lpstr>
      <vt:lpstr>Wingdings 2</vt:lpstr>
      <vt:lpstr>Breeze</vt:lpstr>
      <vt:lpstr>Parent Power School</vt:lpstr>
      <vt:lpstr>What is Advocacy? </vt:lpstr>
      <vt:lpstr>PowerPoint Presentation</vt:lpstr>
      <vt:lpstr>Authority</vt:lpstr>
      <vt:lpstr>Power </vt:lpstr>
      <vt:lpstr>Authority vs. Power </vt:lpstr>
      <vt:lpstr>Personal Power Styles </vt:lpstr>
      <vt:lpstr> </vt:lpstr>
      <vt:lpstr> </vt:lpstr>
      <vt:lpstr>Discussion</vt:lpstr>
      <vt:lpstr>Assata Shakur</vt:lpstr>
    </vt:vector>
  </TitlesOfParts>
  <Company>Coalition for Educational Justice 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DOE district Restructure: </dc:title>
  <dc:creator>Natasha  Capers </dc:creator>
  <cp:lastModifiedBy>Microsoft Office User</cp:lastModifiedBy>
  <cp:revision>40</cp:revision>
  <cp:lastPrinted>2015-02-25T20:47:36Z</cp:lastPrinted>
  <dcterms:created xsi:type="dcterms:W3CDTF">2015-02-13T16:57:43Z</dcterms:created>
  <dcterms:modified xsi:type="dcterms:W3CDTF">2016-07-25T10:49:25Z</dcterms:modified>
</cp:coreProperties>
</file>