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9" r:id="rId3"/>
    <p:sldId id="280" r:id="rId4"/>
    <p:sldId id="277" r:id="rId5"/>
    <p:sldId id="258" r:id="rId6"/>
    <p:sldId id="282" r:id="rId7"/>
    <p:sldId id="274" r:id="rId8"/>
    <p:sldId id="269" r:id="rId9"/>
    <p:sldId id="272" r:id="rId10"/>
    <p:sldId id="278" r:id="rId11"/>
    <p:sldId id="262" r:id="rId12"/>
    <p:sldId id="263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60F43-B2BC-EA44-A8BB-F2C55A2ECEFC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6BBA-268B-AA41-B769-79F31F09C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09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561A8-01C8-644A-BB43-43BCD99D27B9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0128-D33A-304C-A049-B702E08B8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2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bullets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0128-D33A-304C-A049-B702E08B80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9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Family feud- what are the roles that parents can play?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0128-D33A-304C-A049-B702E08B80B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5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948" y="1719210"/>
            <a:ext cx="8693834" cy="1488223"/>
          </a:xfrm>
        </p:spPr>
        <p:txBody>
          <a:bodyPr/>
          <a:lstStyle/>
          <a:p>
            <a:r>
              <a:rPr lang="en-US" sz="4600" dirty="0" err="1" smtClean="0"/>
              <a:t>Compromiso</a:t>
            </a:r>
            <a:r>
              <a:rPr lang="en-US" sz="4600" dirty="0" smtClean="0"/>
              <a:t> </a:t>
            </a:r>
            <a:r>
              <a:rPr lang="en-US" sz="4600" dirty="0" err="1" smtClean="0"/>
              <a:t>participativo</a:t>
            </a:r>
            <a:r>
              <a:rPr lang="en-US" sz="4600" dirty="0" smtClean="0"/>
              <a:t> de </a:t>
            </a:r>
            <a:br>
              <a:rPr lang="en-US" sz="4600" dirty="0" smtClean="0"/>
            </a:br>
            <a:r>
              <a:rPr lang="en-US" sz="4600" dirty="0" smtClean="0"/>
              <a:t>padres y </a:t>
            </a:r>
            <a:r>
              <a:rPr lang="en-US" sz="4600" dirty="0" err="1" smtClean="0"/>
              <a:t>madres</a:t>
            </a:r>
            <a:endParaRPr lang="en-US" sz="4600" dirty="0"/>
          </a:p>
        </p:txBody>
      </p:sp>
      <p:pic>
        <p:nvPicPr>
          <p:cNvPr id="5" name="Picture 4" descr="CEJ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066" y="544568"/>
            <a:ext cx="3812344" cy="1319918"/>
          </a:xfrm>
          <a:prstGeom prst="rect">
            <a:avLst/>
          </a:prstGeom>
        </p:spPr>
      </p:pic>
      <p:pic>
        <p:nvPicPr>
          <p:cNvPr id="7" name="Picture 6" descr="handshak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2650"/>
            <a:ext cx="3581400" cy="2273300"/>
          </a:xfrm>
          <a:prstGeom prst="rect">
            <a:avLst/>
          </a:prstGeom>
        </p:spPr>
      </p:pic>
      <p:pic>
        <p:nvPicPr>
          <p:cNvPr id="8" name="Picture 7" descr="mom helping w homewor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566" y="3382289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7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Tradicional</a:t>
            </a:r>
            <a:r>
              <a:rPr lang="en-US" dirty="0" smtClean="0"/>
              <a:t>? ¿O </a:t>
            </a:r>
            <a:r>
              <a:rPr lang="en-US" dirty="0" err="1" smtClean="0"/>
              <a:t>transformador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784662"/>
              </p:ext>
            </p:extLst>
          </p:nvPr>
        </p:nvGraphicFramePr>
        <p:xfrm>
          <a:off x="492367" y="1842868"/>
          <a:ext cx="8173330" cy="432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6665"/>
                <a:gridCol w="40866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103154"/>
                          </a:solidFill>
                        </a:rPr>
                        <a:t>COMPROMISO PARENTAL TRADICIONAL</a:t>
                      </a:r>
                      <a:endParaRPr lang="en-US" sz="22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103154"/>
                          </a:solidFill>
                        </a:rPr>
                        <a:t>COMPROMISO PARENTAL TRANSFORMADOR</a:t>
                      </a:r>
                      <a:endParaRPr lang="en-US" sz="2200" dirty="0">
                        <a:solidFill>
                          <a:srgbClr val="10315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Padres</a:t>
                      </a:r>
                      <a:r>
                        <a:rPr lang="es-VE" baseline="0" dirty="0" smtClean="0"/>
                        <a:t> y madres son participantes y ayudantes en planes desarrollados por el director y personal escolar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Padres y madres son camaradas y líderes en decisiones</a:t>
                      </a:r>
                      <a:r>
                        <a:rPr lang="es-VE" baseline="0" dirty="0" smtClean="0"/>
                        <a:t> sobre planes para la escuela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Comunicación con padres y madres es pasiva e impersonal, principalmente a través de volantes y mensajes de correo electrónico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Comunicación con padres y madres es activa y personal, incluyendo alcance y contacto personal, visitas a padres y madres en los vecindarios donde viven, llamadas de teléfono</a:t>
                      </a:r>
                      <a:r>
                        <a:rPr lang="en-US" baseline="0" dirty="0" smtClean="0"/>
                        <a:t>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Escuela ve a padres y madres como un problema que</a:t>
                      </a:r>
                      <a:r>
                        <a:rPr lang="es-VE" baseline="0" dirty="0" smtClean="0"/>
                        <a:t> hay que</a:t>
                      </a:r>
                      <a:r>
                        <a:rPr lang="es-VE" dirty="0" smtClean="0"/>
                        <a:t> resolver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Escuela considera que padres y madres son capaces de resolver problemas y retos</a:t>
                      </a:r>
                      <a:r>
                        <a:rPr lang="es-VE" baseline="0" dirty="0" smtClean="0"/>
                        <a:t> enfrentados por la escuela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26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95" y="294105"/>
            <a:ext cx="8370277" cy="23261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200" dirty="0" smtClean="0"/>
              <a:t>Marco de </a:t>
            </a:r>
            <a:r>
              <a:rPr lang="en-US" sz="4200" dirty="0" err="1" smtClean="0"/>
              <a:t>desarrollo</a:t>
            </a:r>
            <a:r>
              <a:rPr lang="en-US" sz="4200" dirty="0" smtClean="0"/>
              <a:t> de </a:t>
            </a:r>
            <a:r>
              <a:rPr lang="en-US" sz="4200" dirty="0" err="1" smtClean="0"/>
              <a:t>capacidad</a:t>
            </a:r>
            <a:r>
              <a:rPr lang="en-US" sz="4200" dirty="0" smtClean="0"/>
              <a:t> </a:t>
            </a:r>
            <a:r>
              <a:rPr lang="en-US" sz="4200" dirty="0" err="1" smtClean="0"/>
              <a:t>doble</a:t>
            </a:r>
            <a:r>
              <a:rPr lang="en-US" sz="4200" dirty="0" smtClean="0"/>
              <a:t> </a:t>
            </a:r>
            <a:r>
              <a:rPr lang="en-US" sz="4200" dirty="0" err="1" smtClean="0"/>
              <a:t>para</a:t>
            </a:r>
            <a:r>
              <a:rPr lang="en-US" sz="4200" dirty="0" smtClean="0"/>
              <a:t> </a:t>
            </a:r>
            <a:r>
              <a:rPr lang="en-US" sz="4200" dirty="0" err="1" smtClean="0"/>
              <a:t>asociaciones</a:t>
            </a:r>
            <a:r>
              <a:rPr lang="en-US" sz="4200" dirty="0" smtClean="0"/>
              <a:t> de </a:t>
            </a:r>
            <a:r>
              <a:rPr lang="en-US" sz="4200" dirty="0" err="1" smtClean="0"/>
              <a:t>familias</a:t>
            </a:r>
            <a:r>
              <a:rPr lang="en-US" sz="4200" dirty="0" smtClean="0"/>
              <a:t> y </a:t>
            </a:r>
            <a:r>
              <a:rPr lang="en-US" sz="4200" dirty="0" err="1" smtClean="0"/>
              <a:t>escuelas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47" y="2620211"/>
            <a:ext cx="7948705" cy="3925485"/>
          </a:xfrm>
        </p:spPr>
        <p:txBody>
          <a:bodyPr>
            <a:normAutofit fontScale="92500" lnSpcReduction="20000"/>
          </a:bodyPr>
          <a:lstStyle/>
          <a:p>
            <a:r>
              <a:rPr lang="es-VE" dirty="0" smtClean="0"/>
              <a:t>Desarrollado por el Departamento de Educación de Estados Unidos</a:t>
            </a:r>
            <a:endParaRPr lang="en-US" dirty="0" smtClean="0"/>
          </a:p>
          <a:p>
            <a:r>
              <a:rPr lang="en-US" dirty="0" err="1" smtClean="0"/>
              <a:t>Tanto</a:t>
            </a:r>
            <a:r>
              <a:rPr lang="en-US" dirty="0" smtClean="0"/>
              <a:t> personal escolar </a:t>
            </a:r>
            <a:r>
              <a:rPr lang="en-US" dirty="0" err="1" smtClean="0"/>
              <a:t>como</a:t>
            </a:r>
            <a:r>
              <a:rPr lang="en-US" dirty="0" smtClean="0"/>
              <a:t> padres y </a:t>
            </a:r>
            <a:r>
              <a:rPr lang="en-US" dirty="0" err="1" smtClean="0"/>
              <a:t>madres</a:t>
            </a:r>
            <a:r>
              <a:rPr lang="en-US" dirty="0" smtClean="0"/>
              <a:t> </a:t>
            </a:r>
            <a:r>
              <a:rPr lang="en-US" b="1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desarrollan</a:t>
            </a:r>
            <a:r>
              <a:rPr lang="en-US" dirty="0" smtClean="0"/>
              <a:t> </a:t>
            </a:r>
            <a:r>
              <a:rPr lang="en-US" dirty="0" err="1" smtClean="0"/>
              <a:t>destrezas</a:t>
            </a:r>
            <a:r>
              <a:rPr lang="en-US" dirty="0" smtClean="0"/>
              <a:t> y </a:t>
            </a:r>
            <a:r>
              <a:rPr lang="en-US" dirty="0" err="1" smtClean="0"/>
              <a:t>habilidades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comunicarse</a:t>
            </a:r>
            <a:r>
              <a:rPr lang="en-US" dirty="0" smtClean="0"/>
              <a:t> y </a:t>
            </a:r>
            <a:r>
              <a:rPr lang="en-US" dirty="0" err="1" smtClean="0"/>
              <a:t>colaborar</a:t>
            </a:r>
            <a:r>
              <a:rPr lang="en-US" dirty="0" smtClean="0"/>
              <a:t> </a:t>
            </a:r>
            <a:r>
              <a:rPr lang="en-US" dirty="0" err="1" smtClean="0"/>
              <a:t>efectivamente</a:t>
            </a:r>
            <a:r>
              <a:rPr lang="en-US" dirty="0" smtClean="0"/>
              <a:t> y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brindar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apoyo</a:t>
            </a:r>
            <a:r>
              <a:rPr lang="en-US" dirty="0" smtClean="0"/>
              <a:t> a </a:t>
            </a:r>
            <a:r>
              <a:rPr lang="en-US" dirty="0" err="1" smtClean="0"/>
              <a:t>niños</a:t>
            </a:r>
            <a:r>
              <a:rPr lang="en-US" dirty="0" smtClean="0"/>
              <a:t> y </a:t>
            </a:r>
            <a:r>
              <a:rPr lang="en-US" dirty="0" err="1" smtClean="0"/>
              <a:t>escuelas</a:t>
            </a:r>
            <a:endParaRPr lang="en-US" dirty="0" smtClean="0"/>
          </a:p>
          <a:p>
            <a:r>
              <a:rPr lang="en-US" dirty="0" smtClean="0"/>
              <a:t>El personal </a:t>
            </a:r>
            <a:r>
              <a:rPr lang="en-US" dirty="0" err="1" smtClean="0"/>
              <a:t>escolar</a:t>
            </a:r>
            <a:r>
              <a:rPr lang="en-US" dirty="0" smtClean="0"/>
              <a:t>:</a:t>
            </a:r>
          </a:p>
          <a:p>
            <a:pPr lvl="1"/>
            <a:r>
              <a:rPr lang="es-VE" dirty="0" smtClean="0"/>
              <a:t>Honra y reconoce la riqueza del conocimiento de las familias</a:t>
            </a:r>
            <a:endParaRPr lang="en-US" dirty="0" smtClean="0"/>
          </a:p>
          <a:p>
            <a:pPr lvl="1"/>
            <a:r>
              <a:rPr lang="en-US" dirty="0" err="1" smtClean="0"/>
              <a:t>Conecta</a:t>
            </a:r>
            <a:r>
              <a:rPr lang="en-US" dirty="0" smtClean="0"/>
              <a:t> el </a:t>
            </a:r>
            <a:r>
              <a:rPr lang="en-US" dirty="0" err="1" smtClean="0"/>
              <a:t>compromiso</a:t>
            </a:r>
            <a:r>
              <a:rPr lang="en-US" dirty="0" smtClean="0"/>
              <a:t> familiar con el </a:t>
            </a:r>
            <a:r>
              <a:rPr lang="en-US" dirty="0" err="1" smtClean="0"/>
              <a:t>aprendizaje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endParaRPr lang="en-US" dirty="0" smtClean="0"/>
          </a:p>
          <a:p>
            <a:pPr lvl="1"/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 smtClean="0"/>
              <a:t>culturas</a:t>
            </a:r>
            <a:r>
              <a:rPr lang="en-US" dirty="0" smtClean="0"/>
              <a:t> </a:t>
            </a:r>
            <a:r>
              <a:rPr lang="en-US" dirty="0" err="1" smtClean="0"/>
              <a:t>acogedoras</a:t>
            </a:r>
            <a:r>
              <a:rPr lang="en-US" dirty="0" smtClean="0"/>
              <a:t> y </a:t>
            </a:r>
            <a:r>
              <a:rPr lang="en-US" dirty="0" err="1" smtClean="0"/>
              <a:t>atractivas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5065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2" y="244158"/>
            <a:ext cx="8440616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Roles </a:t>
            </a:r>
            <a:r>
              <a:rPr lang="en-US" dirty="0" err="1" smtClean="0"/>
              <a:t>parentales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Marco del </a:t>
            </a:r>
            <a:r>
              <a:rPr lang="en-US" sz="2800" dirty="0" err="1" smtClean="0"/>
              <a:t>Departamento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Educación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Estados</a:t>
            </a:r>
            <a:r>
              <a:rPr lang="en-US" sz="2800" dirty="0" smtClean="0"/>
              <a:t> </a:t>
            </a:r>
            <a:r>
              <a:rPr lang="en-US" sz="2800" dirty="0" err="1" smtClean="0"/>
              <a:t>Unidos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Promotores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del </a:t>
            </a:r>
            <a:r>
              <a:rPr lang="en-US" dirty="0" err="1" smtClean="0"/>
              <a:t>aprendizaje</a:t>
            </a:r>
            <a:r>
              <a:rPr lang="en-US" dirty="0" smtClean="0"/>
              <a:t> y el </a:t>
            </a:r>
            <a:r>
              <a:rPr lang="en-US" dirty="0" err="1" smtClean="0"/>
              <a:t>desarrollo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Animadores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identidad</a:t>
            </a:r>
            <a:r>
              <a:rPr lang="en-US" dirty="0" smtClean="0"/>
              <a:t> de </a:t>
            </a:r>
            <a:r>
              <a:rPr lang="en-US" dirty="0" err="1" smtClean="0"/>
              <a:t>logros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imagen</a:t>
            </a:r>
            <a:r>
              <a:rPr lang="en-US" dirty="0" smtClean="0"/>
              <a:t> personal </a:t>
            </a:r>
            <a:r>
              <a:rPr lang="en-US" dirty="0" err="1" smtClean="0"/>
              <a:t>positiva</a:t>
            </a:r>
            <a:r>
              <a:rPr lang="en-US" dirty="0" smtClean="0"/>
              <a:t> y un </a:t>
            </a:r>
            <a:r>
              <a:rPr lang="en-US" dirty="0" err="1" smtClean="0"/>
              <a:t>espíritu</a:t>
            </a:r>
            <a:r>
              <a:rPr lang="en-US" dirty="0" smtClean="0"/>
              <a:t> de “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” en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Supervisores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del </a:t>
            </a:r>
            <a:r>
              <a:rPr lang="en-US" dirty="0" err="1" smtClean="0"/>
              <a:t>tiempo</a:t>
            </a:r>
            <a:r>
              <a:rPr lang="en-US" dirty="0" smtClean="0"/>
              <a:t>, el </a:t>
            </a:r>
            <a:r>
              <a:rPr lang="en-US" dirty="0" err="1" smtClean="0"/>
              <a:t>comportamiento</a:t>
            </a:r>
            <a:r>
              <a:rPr lang="en-US" dirty="0" smtClean="0"/>
              <a:t>, los </a:t>
            </a:r>
            <a:r>
              <a:rPr lang="en-US" dirty="0" err="1" smtClean="0"/>
              <a:t>límites</a:t>
            </a:r>
            <a:r>
              <a:rPr lang="en-US" dirty="0" smtClean="0"/>
              <a:t> y los </a:t>
            </a:r>
            <a:r>
              <a:rPr lang="en-US" dirty="0" err="1" smtClean="0"/>
              <a:t>recursos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aprendizaje</a:t>
            </a:r>
            <a:r>
              <a:rPr lang="en-US" dirty="0" smtClean="0"/>
              <a:t> 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vida</a:t>
            </a:r>
            <a:r>
              <a:rPr lang="en-US" dirty="0" smtClean="0"/>
              <a:t> y de </a:t>
            </a:r>
            <a:r>
              <a:rPr lang="en-US" dirty="0" err="1" smtClean="0"/>
              <a:t>entusiasmo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educación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1" y="244158"/>
            <a:ext cx="8679766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Roles </a:t>
            </a:r>
            <a:r>
              <a:rPr lang="en-US" dirty="0" err="1" smtClean="0"/>
              <a:t>parentales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Marco del </a:t>
            </a:r>
            <a:r>
              <a:rPr lang="en-US" sz="2800" dirty="0" err="1" smtClean="0"/>
              <a:t>Departamento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Educación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Estados</a:t>
            </a:r>
            <a:r>
              <a:rPr lang="en-US" sz="2800" dirty="0" smtClean="0"/>
              <a:t> </a:t>
            </a:r>
            <a:r>
              <a:rPr lang="en-US" sz="2800" dirty="0" err="1" smtClean="0"/>
              <a:t>Unidos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Defensores</a:t>
            </a:r>
            <a:r>
              <a:rPr lang="en-US" b="1" dirty="0" smtClean="0">
                <a:solidFill>
                  <a:srgbClr val="FF0000"/>
                </a:solidFill>
              </a:rPr>
              <a:t> y </a:t>
            </a:r>
            <a:r>
              <a:rPr lang="en-US" b="1" dirty="0" err="1" smtClean="0">
                <a:solidFill>
                  <a:srgbClr val="FF0000"/>
                </a:solidFill>
              </a:rPr>
              <a:t>activistas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mejores</a:t>
            </a:r>
            <a:r>
              <a:rPr lang="en-US" dirty="0" smtClean="0"/>
              <a:t> </a:t>
            </a:r>
            <a:r>
              <a:rPr lang="en-US" dirty="0" err="1" smtClean="0"/>
              <a:t>oportunidades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 y en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escuelas</a:t>
            </a:r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Tomadores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decisiones</a:t>
            </a:r>
            <a:r>
              <a:rPr lang="en-US" b="1" dirty="0" smtClean="0">
                <a:solidFill>
                  <a:srgbClr val="FF0000"/>
                </a:solidFill>
              </a:rPr>
              <a:t> y </a:t>
            </a:r>
            <a:r>
              <a:rPr lang="en-US" b="1" dirty="0" err="1" smtClean="0">
                <a:solidFill>
                  <a:srgbClr val="FF0000"/>
                </a:solidFill>
              </a:rPr>
              <a:t>escogedores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 </a:t>
            </a:r>
            <a:r>
              <a:rPr lang="en-US" dirty="0" err="1" smtClean="0"/>
              <a:t>opciones</a:t>
            </a:r>
            <a:r>
              <a:rPr lang="en-US" dirty="0" smtClean="0"/>
              <a:t> </a:t>
            </a:r>
            <a:r>
              <a:rPr lang="en-US" dirty="0" err="1" smtClean="0"/>
              <a:t>educativas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, la </a:t>
            </a:r>
            <a:r>
              <a:rPr lang="en-US" dirty="0" err="1" smtClean="0"/>
              <a:t>escuela</a:t>
            </a:r>
            <a:r>
              <a:rPr lang="en-US" dirty="0" smtClean="0"/>
              <a:t>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comunidad</a:t>
            </a:r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Colaboradores</a:t>
            </a:r>
            <a:r>
              <a:rPr lang="en-US" dirty="0" smtClean="0"/>
              <a:t> con personal y </a:t>
            </a:r>
            <a:r>
              <a:rPr lang="en-US" dirty="0" err="1" smtClean="0"/>
              <a:t>demás</a:t>
            </a:r>
            <a:r>
              <a:rPr lang="en-US" dirty="0" smtClean="0"/>
              <a:t> </a:t>
            </a:r>
            <a:r>
              <a:rPr lang="en-US" dirty="0" err="1" smtClean="0"/>
              <a:t>miembros</a:t>
            </a:r>
            <a:r>
              <a:rPr lang="en-US" dirty="0" smtClean="0"/>
              <a:t> de la </a:t>
            </a:r>
            <a:r>
              <a:rPr lang="en-US" dirty="0" err="1" smtClean="0"/>
              <a:t>comunidad</a:t>
            </a:r>
            <a:r>
              <a:rPr lang="en-US" dirty="0" smtClean="0"/>
              <a:t> en </a:t>
            </a:r>
            <a:r>
              <a:rPr lang="en-US" dirty="0" err="1" smtClean="0"/>
              <a:t>torno</a:t>
            </a:r>
            <a:r>
              <a:rPr lang="en-US" dirty="0" smtClean="0"/>
              <a:t> a </a:t>
            </a:r>
            <a:r>
              <a:rPr lang="en-US" dirty="0" err="1" smtClean="0"/>
              <a:t>mejoras</a:t>
            </a:r>
            <a:r>
              <a:rPr lang="en-US" dirty="0" smtClean="0"/>
              <a:t> y </a:t>
            </a:r>
            <a:r>
              <a:rPr lang="en-US" dirty="0" err="1" smtClean="0"/>
              <a:t>reformas</a:t>
            </a:r>
            <a:r>
              <a:rPr lang="en-US" dirty="0" smtClean="0"/>
              <a:t> </a:t>
            </a:r>
            <a:r>
              <a:rPr lang="en-US" dirty="0" err="1" smtClean="0"/>
              <a:t>escolares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37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Próximos</a:t>
            </a:r>
            <a:r>
              <a:rPr lang="en-US" dirty="0" smtClean="0"/>
              <a:t> </a:t>
            </a:r>
            <a:r>
              <a:rPr lang="en-US" dirty="0" err="1" smtClean="0"/>
              <a:t>pasos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82" y="1920706"/>
            <a:ext cx="7821672" cy="4414522"/>
          </a:xfrm>
        </p:spPr>
        <p:txBody>
          <a:bodyPr>
            <a:normAutofit fontScale="92500"/>
          </a:bodyPr>
          <a:lstStyle/>
          <a:p>
            <a:r>
              <a:rPr lang="es-VE" dirty="0" smtClean="0"/>
              <a:t>Tenemos una oportunidad para transformar nuestras escuelas y hacer de NYC un modelo nacional para la participación con compromiso de padres y madres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Padres y </a:t>
            </a:r>
            <a:r>
              <a:rPr lang="en-US" dirty="0" err="1" smtClean="0"/>
              <a:t>madres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unirse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juntos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endParaRPr lang="en-US" dirty="0" smtClean="0"/>
          </a:p>
          <a:p>
            <a:r>
              <a:rPr lang="es-VE" b="1" dirty="0" smtClean="0">
                <a:solidFill>
                  <a:srgbClr val="FF0000"/>
                </a:solidFill>
              </a:rPr>
              <a:t>¡Únase a CEJ para luchar por un verdadero compromiso participativo de padres y madres en su escuela y en toda la ciudad!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s-VE" b="1" dirty="0" smtClean="0">
                <a:solidFill>
                  <a:srgbClr val="FF0000"/>
                </a:solidFill>
              </a:rPr>
              <a:t>Expandiendo modelos innovadores a todas sus escuelas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Garantizando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escuelas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usen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efectivamente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tiempo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para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compromiso</a:t>
            </a:r>
            <a:r>
              <a:rPr lang="en-US" b="1" dirty="0" smtClean="0">
                <a:solidFill>
                  <a:srgbClr val="FF0000"/>
                </a:solidFill>
              </a:rPr>
              <a:t> parental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Desarrollar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liderazgo</a:t>
            </a:r>
            <a:r>
              <a:rPr lang="en-US" b="1" dirty="0" smtClean="0">
                <a:solidFill>
                  <a:srgbClr val="FF0000"/>
                </a:solidFill>
              </a:rPr>
              <a:t> parental en </a:t>
            </a:r>
            <a:r>
              <a:rPr lang="en-US" b="1" dirty="0" err="1" smtClean="0">
                <a:solidFill>
                  <a:srgbClr val="FF0000"/>
                </a:solidFill>
              </a:rPr>
              <a:t>toda</a:t>
            </a:r>
            <a:r>
              <a:rPr lang="en-US" b="1" dirty="0" smtClean="0">
                <a:solidFill>
                  <a:srgbClr val="FF0000"/>
                </a:solidFill>
              </a:rPr>
              <a:t> la ciudad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2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laver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7" y="1840954"/>
            <a:ext cx="7032701" cy="4679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3184" y="291953"/>
            <a:ext cx="8501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b="1" dirty="0" smtClean="0">
                <a:solidFill>
                  <a:srgbClr val="3366FF"/>
                </a:solidFill>
              </a:rPr>
              <a:t>En África, el árbol “palaver” es un árbol grande bajo cuya sombra la comunidad se reúne como camaradas con igual poder para discutir asuntos, resolver problemas y sanarse entre sí. Cuando padres, madres y comunidades tienen un compromiso real, nuestras escuelas pueden ser árboles “palaver” en vecindarios de la Ciudad de Nueva York.</a:t>
            </a:r>
            <a:endParaRPr lang="en-US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9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m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14" y="4073790"/>
            <a:ext cx="3352800" cy="2425700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527816" y="886418"/>
            <a:ext cx="2721551" cy="2660112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810172" y="480511"/>
            <a:ext cx="4700861" cy="3397896"/>
          </a:xfrm>
          <a:prstGeom prst="wedgeRectCallout">
            <a:avLst>
              <a:gd name="adj1" fmla="val -45745"/>
              <a:gd name="adj2" fmla="val 729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03154"/>
                </a:solidFill>
              </a:rPr>
              <a:t>“Mi </a:t>
            </a:r>
            <a:r>
              <a:rPr lang="en-US" b="1" dirty="0" err="1" smtClean="0">
                <a:solidFill>
                  <a:srgbClr val="103154"/>
                </a:solidFill>
              </a:rPr>
              <a:t>misión</a:t>
            </a:r>
            <a:r>
              <a:rPr lang="en-US" b="1" dirty="0" smtClean="0">
                <a:solidFill>
                  <a:srgbClr val="103154"/>
                </a:solidFill>
              </a:rPr>
              <a:t> personal </a:t>
            </a:r>
            <a:r>
              <a:rPr lang="en-US" b="1" dirty="0" err="1" smtClean="0">
                <a:solidFill>
                  <a:srgbClr val="103154"/>
                </a:solidFill>
              </a:rPr>
              <a:t>es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hacer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que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esta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administración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escuche</a:t>
            </a:r>
            <a:r>
              <a:rPr lang="en-US" b="1" dirty="0" smtClean="0">
                <a:solidFill>
                  <a:srgbClr val="103154"/>
                </a:solidFill>
              </a:rPr>
              <a:t>—y </a:t>
            </a:r>
            <a:r>
              <a:rPr lang="en-US" b="1" dirty="0" err="1" smtClean="0">
                <a:solidFill>
                  <a:srgbClr val="103154"/>
                </a:solidFill>
              </a:rPr>
              <a:t>responda</a:t>
            </a:r>
            <a:r>
              <a:rPr lang="en-US" b="1" dirty="0" smtClean="0">
                <a:solidFill>
                  <a:srgbClr val="103154"/>
                </a:solidFill>
              </a:rPr>
              <a:t>—a padres y </a:t>
            </a:r>
            <a:r>
              <a:rPr lang="en-US" b="1" dirty="0" err="1" smtClean="0">
                <a:solidFill>
                  <a:srgbClr val="103154"/>
                </a:solidFill>
              </a:rPr>
              <a:t>madres</a:t>
            </a:r>
            <a:r>
              <a:rPr lang="en-US" b="1" dirty="0" smtClean="0">
                <a:solidFill>
                  <a:srgbClr val="103154"/>
                </a:solidFill>
              </a:rPr>
              <a:t>. </a:t>
            </a:r>
            <a:r>
              <a:rPr lang="en-US" b="1" dirty="0" err="1" smtClean="0">
                <a:solidFill>
                  <a:srgbClr val="103154"/>
                </a:solidFill>
              </a:rPr>
              <a:t>Pienso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realzar</a:t>
            </a:r>
            <a:r>
              <a:rPr lang="en-US" b="1" dirty="0" smtClean="0">
                <a:solidFill>
                  <a:srgbClr val="103154"/>
                </a:solidFill>
              </a:rPr>
              <a:t> la </a:t>
            </a:r>
            <a:r>
              <a:rPr lang="en-US" b="1" dirty="0" err="1" smtClean="0">
                <a:solidFill>
                  <a:srgbClr val="103154"/>
                </a:solidFill>
              </a:rPr>
              <a:t>División</a:t>
            </a:r>
            <a:r>
              <a:rPr lang="en-US" b="1" i="1" dirty="0" smtClean="0">
                <a:solidFill>
                  <a:srgbClr val="103154"/>
                </a:solidFill>
              </a:rPr>
              <a:t> </a:t>
            </a:r>
            <a:r>
              <a:rPr lang="en-US" b="1" dirty="0" smtClean="0">
                <a:solidFill>
                  <a:srgbClr val="103154"/>
                </a:solidFill>
              </a:rPr>
              <a:t>de</a:t>
            </a:r>
            <a:r>
              <a:rPr lang="en-US" b="1" i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Participación</a:t>
            </a:r>
            <a:r>
              <a:rPr lang="en-US" b="1" dirty="0" smtClean="0">
                <a:solidFill>
                  <a:srgbClr val="103154"/>
                </a:solidFill>
              </a:rPr>
              <a:t> Familiar y </a:t>
            </a:r>
            <a:r>
              <a:rPr lang="en-US" b="1" dirty="0" err="1" smtClean="0">
                <a:solidFill>
                  <a:srgbClr val="103154"/>
                </a:solidFill>
              </a:rPr>
              <a:t>Comunitaria</a:t>
            </a:r>
            <a:r>
              <a:rPr lang="en-US" b="1" dirty="0" smtClean="0">
                <a:solidFill>
                  <a:srgbClr val="103154"/>
                </a:solidFill>
              </a:rPr>
              <a:t> del </a:t>
            </a:r>
            <a:r>
              <a:rPr lang="en-US" b="1" dirty="0" err="1" smtClean="0">
                <a:solidFill>
                  <a:srgbClr val="103154"/>
                </a:solidFill>
              </a:rPr>
              <a:t>Departamento</a:t>
            </a:r>
            <a:r>
              <a:rPr lang="en-US" b="1" dirty="0" smtClean="0">
                <a:solidFill>
                  <a:srgbClr val="103154"/>
                </a:solidFill>
              </a:rPr>
              <a:t> de </a:t>
            </a:r>
            <a:r>
              <a:rPr lang="en-US" b="1" dirty="0" err="1" smtClean="0">
                <a:solidFill>
                  <a:srgbClr val="103154"/>
                </a:solidFill>
              </a:rPr>
              <a:t>Educación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porque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las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relaciones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que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forjamos</a:t>
            </a:r>
            <a:r>
              <a:rPr lang="en-US" b="1" dirty="0" smtClean="0">
                <a:solidFill>
                  <a:srgbClr val="103154"/>
                </a:solidFill>
              </a:rPr>
              <a:t> en la </a:t>
            </a:r>
            <a:r>
              <a:rPr lang="en-US" b="1" dirty="0" err="1" smtClean="0">
                <a:solidFill>
                  <a:srgbClr val="103154"/>
                </a:solidFill>
              </a:rPr>
              <a:t>educación</a:t>
            </a:r>
            <a:r>
              <a:rPr lang="en-US" b="1" dirty="0" smtClean="0">
                <a:solidFill>
                  <a:srgbClr val="103154"/>
                </a:solidFill>
              </a:rPr>
              <a:t> son </a:t>
            </a:r>
            <a:r>
              <a:rPr lang="en-US" b="1" dirty="0" err="1" smtClean="0">
                <a:solidFill>
                  <a:srgbClr val="103154"/>
                </a:solidFill>
              </a:rPr>
              <a:t>cruciales</a:t>
            </a:r>
            <a:r>
              <a:rPr lang="en-US" b="1" dirty="0" smtClean="0">
                <a:solidFill>
                  <a:srgbClr val="103154"/>
                </a:solidFill>
              </a:rPr>
              <a:t>. </a:t>
            </a:r>
            <a:r>
              <a:rPr lang="en-US" b="1" dirty="0" err="1" smtClean="0">
                <a:solidFill>
                  <a:srgbClr val="103154"/>
                </a:solidFill>
              </a:rPr>
              <a:t>Debe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haber</a:t>
            </a:r>
            <a:r>
              <a:rPr lang="en-US" b="1" dirty="0" smtClean="0">
                <a:solidFill>
                  <a:srgbClr val="103154"/>
                </a:solidFill>
              </a:rPr>
              <a:t> un </a:t>
            </a:r>
            <a:r>
              <a:rPr lang="en-US" b="1" dirty="0" err="1" smtClean="0">
                <a:solidFill>
                  <a:srgbClr val="103154"/>
                </a:solidFill>
              </a:rPr>
              <a:t>método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claro</a:t>
            </a:r>
            <a:r>
              <a:rPr lang="en-US" b="1" dirty="0" smtClean="0">
                <a:solidFill>
                  <a:srgbClr val="103154"/>
                </a:solidFill>
              </a:rPr>
              <a:t> y </a:t>
            </a:r>
            <a:r>
              <a:rPr lang="en-US" b="1" dirty="0" err="1" smtClean="0">
                <a:solidFill>
                  <a:srgbClr val="103154"/>
                </a:solidFill>
              </a:rPr>
              <a:t>estructurado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para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que</a:t>
            </a:r>
            <a:r>
              <a:rPr lang="en-US" b="1" dirty="0" smtClean="0">
                <a:solidFill>
                  <a:srgbClr val="103154"/>
                </a:solidFill>
              </a:rPr>
              <a:t> padres y </a:t>
            </a:r>
            <a:r>
              <a:rPr lang="en-US" b="1" dirty="0" err="1" smtClean="0">
                <a:solidFill>
                  <a:srgbClr val="103154"/>
                </a:solidFill>
              </a:rPr>
              <a:t>madres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contacten</a:t>
            </a:r>
            <a:r>
              <a:rPr lang="en-US" b="1" dirty="0" smtClean="0">
                <a:solidFill>
                  <a:srgbClr val="103154"/>
                </a:solidFill>
              </a:rPr>
              <a:t> a </a:t>
            </a:r>
            <a:r>
              <a:rPr lang="en-US" b="1" dirty="0" err="1" smtClean="0">
                <a:solidFill>
                  <a:srgbClr val="103154"/>
                </a:solidFill>
              </a:rPr>
              <a:t>las</a:t>
            </a:r>
            <a:r>
              <a:rPr lang="en-US" b="1" dirty="0" smtClean="0">
                <a:solidFill>
                  <a:srgbClr val="103154"/>
                </a:solidFill>
              </a:rPr>
              <a:t> personas </a:t>
            </a:r>
            <a:r>
              <a:rPr lang="en-US" b="1" dirty="0" err="1" smtClean="0">
                <a:solidFill>
                  <a:srgbClr val="103154"/>
                </a:solidFill>
              </a:rPr>
              <a:t>adecuadas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para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hablar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sobre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sus</a:t>
            </a:r>
            <a:r>
              <a:rPr lang="en-US" b="1" dirty="0" smtClean="0">
                <a:solidFill>
                  <a:srgbClr val="103154"/>
                </a:solidFill>
              </a:rPr>
              <a:t> </a:t>
            </a:r>
            <a:r>
              <a:rPr lang="en-US" b="1" dirty="0" err="1" smtClean="0">
                <a:solidFill>
                  <a:srgbClr val="103154"/>
                </a:solidFill>
              </a:rPr>
              <a:t>preocupaciones</a:t>
            </a:r>
            <a:r>
              <a:rPr lang="en-US" b="1" dirty="0" smtClean="0">
                <a:solidFill>
                  <a:srgbClr val="103154"/>
                </a:solidFill>
              </a:rPr>
              <a:t>”.</a:t>
            </a:r>
            <a:endParaRPr lang="en-US" b="1" dirty="0">
              <a:solidFill>
                <a:srgbClr val="103154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529526" y="4461882"/>
            <a:ext cx="2721551" cy="2037607"/>
          </a:xfrm>
          <a:prstGeom prst="wedgeRectCallout">
            <a:avLst>
              <a:gd name="adj1" fmla="val -106894"/>
              <a:gd name="adj2" fmla="val 73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“</a:t>
            </a:r>
            <a:r>
              <a:rPr lang="en-US" b="1" dirty="0" err="1" smtClean="0">
                <a:solidFill>
                  <a:schemeClr val="tx1"/>
                </a:solidFill>
              </a:rPr>
              <a:t>Nuestra</a:t>
            </a:r>
            <a:r>
              <a:rPr lang="en-US" b="1" dirty="0" smtClean="0">
                <a:solidFill>
                  <a:schemeClr val="tx1"/>
                </a:solidFill>
              </a:rPr>
              <a:t> meta no </a:t>
            </a:r>
            <a:r>
              <a:rPr lang="en-US" b="1" dirty="0" err="1" smtClean="0">
                <a:solidFill>
                  <a:schemeClr val="tx1"/>
                </a:solidFill>
              </a:rPr>
              <a:t>es</a:t>
            </a:r>
            <a:r>
              <a:rPr lang="en-US" b="1" dirty="0" smtClean="0">
                <a:solidFill>
                  <a:schemeClr val="tx1"/>
                </a:solidFill>
              </a:rPr>
              <a:t> solo </a:t>
            </a:r>
            <a:r>
              <a:rPr lang="en-US" b="1" dirty="0" err="1" smtClean="0">
                <a:solidFill>
                  <a:schemeClr val="tx1"/>
                </a:solidFill>
              </a:rPr>
              <a:t>desarrollar</a:t>
            </a:r>
            <a:r>
              <a:rPr lang="en-US" b="1" dirty="0" smtClean="0">
                <a:solidFill>
                  <a:schemeClr val="tx1"/>
                </a:solidFill>
              </a:rPr>
              <a:t> un </a:t>
            </a:r>
            <a:r>
              <a:rPr lang="en-US" b="1" dirty="0" err="1" smtClean="0">
                <a:solidFill>
                  <a:schemeClr val="tx1"/>
                </a:solidFill>
              </a:rPr>
              <a:t>sistema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agradable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para</a:t>
            </a:r>
            <a:r>
              <a:rPr lang="en-US" b="1" dirty="0" smtClean="0">
                <a:solidFill>
                  <a:schemeClr val="tx1"/>
                </a:solidFill>
              </a:rPr>
              <a:t> padres y </a:t>
            </a:r>
            <a:r>
              <a:rPr lang="en-US" b="1" dirty="0" err="1" smtClean="0">
                <a:solidFill>
                  <a:schemeClr val="tx1"/>
                </a:solidFill>
              </a:rPr>
              <a:t>madres</a:t>
            </a:r>
            <a:r>
              <a:rPr lang="en-US" b="1" dirty="0" smtClean="0">
                <a:solidFill>
                  <a:schemeClr val="tx1"/>
                </a:solidFill>
              </a:rPr>
              <a:t>”, </a:t>
            </a:r>
            <a:r>
              <a:rPr lang="en-US" b="1" dirty="0" err="1" smtClean="0">
                <a:solidFill>
                  <a:schemeClr val="tx1"/>
                </a:solidFill>
              </a:rPr>
              <a:t>dijo</a:t>
            </a:r>
            <a:r>
              <a:rPr lang="en-US" b="1" dirty="0" smtClean="0">
                <a:solidFill>
                  <a:schemeClr val="tx1"/>
                </a:solidFill>
              </a:rPr>
              <a:t> la </a:t>
            </a:r>
            <a:r>
              <a:rPr lang="en-US" b="1" smtClean="0">
                <a:solidFill>
                  <a:schemeClr val="tx1"/>
                </a:solidFill>
              </a:rPr>
              <a:t>Canciller. </a:t>
            </a:r>
            <a:r>
              <a:rPr lang="en-US" b="1" dirty="0" smtClean="0">
                <a:solidFill>
                  <a:schemeClr val="tx1"/>
                </a:solidFill>
              </a:rPr>
              <a:t>“</a:t>
            </a:r>
            <a:r>
              <a:rPr lang="en-US" b="1" dirty="0" err="1" smtClean="0">
                <a:solidFill>
                  <a:schemeClr val="tx1"/>
                </a:solidFill>
              </a:rPr>
              <a:t>Queremos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desarrollar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camaradas</a:t>
            </a:r>
            <a:r>
              <a:rPr lang="en-US" b="1" dirty="0" smtClean="0">
                <a:solidFill>
                  <a:schemeClr val="tx1"/>
                </a:solidFill>
              </a:rPr>
              <a:t>”.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7816" y="961207"/>
            <a:ext cx="272155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“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muchos</a:t>
            </a:r>
            <a:r>
              <a:rPr lang="en-US" b="1" dirty="0" smtClean="0"/>
              <a:t> </a:t>
            </a:r>
            <a:r>
              <a:rPr lang="en-US" b="1" dirty="0" err="1" smtClean="0"/>
              <a:t>años</a:t>
            </a:r>
            <a:r>
              <a:rPr lang="en-US" b="1" dirty="0" smtClean="0"/>
              <a:t>, ha </a:t>
            </a:r>
            <a:r>
              <a:rPr lang="en-US" b="1" dirty="0" err="1" smtClean="0"/>
              <a:t>habido</a:t>
            </a:r>
            <a:r>
              <a:rPr lang="en-US" b="1" dirty="0" smtClean="0"/>
              <a:t> un </a:t>
            </a:r>
            <a:r>
              <a:rPr lang="en-US" b="1" dirty="0" err="1" smtClean="0"/>
              <a:t>desprecio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el </a:t>
            </a:r>
            <a:r>
              <a:rPr lang="en-US" b="1" dirty="0" err="1" smtClean="0"/>
              <a:t>compromiso</a:t>
            </a:r>
            <a:r>
              <a:rPr lang="en-US" b="1" dirty="0" smtClean="0"/>
              <a:t> </a:t>
            </a:r>
            <a:r>
              <a:rPr lang="en-US" b="1" dirty="0" err="1" smtClean="0"/>
              <a:t>participativo</a:t>
            </a:r>
            <a:r>
              <a:rPr lang="en-US" b="1" dirty="0" smtClean="0"/>
              <a:t> parental, un </a:t>
            </a:r>
            <a:r>
              <a:rPr lang="en-US" b="1" dirty="0" err="1" smtClean="0"/>
              <a:t>desprecio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PTAs, </a:t>
            </a:r>
            <a:r>
              <a:rPr lang="en-US" b="1" dirty="0" err="1" smtClean="0"/>
              <a:t>creo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padres y </a:t>
            </a:r>
            <a:r>
              <a:rPr lang="en-US" b="1" dirty="0" err="1" smtClean="0"/>
              <a:t>madres</a:t>
            </a:r>
            <a:r>
              <a:rPr lang="en-US" b="1" dirty="0" smtClean="0"/>
              <a:t> </a:t>
            </a:r>
            <a:r>
              <a:rPr lang="en-US" b="1" dirty="0" err="1" smtClean="0"/>
              <a:t>importan</a:t>
            </a:r>
            <a:r>
              <a:rPr lang="en-US" b="1" dirty="0" smtClean="0"/>
              <a:t> y </a:t>
            </a:r>
            <a:r>
              <a:rPr lang="en-US" b="1" dirty="0" err="1" smtClean="0"/>
              <a:t>queremos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se </a:t>
            </a:r>
            <a:r>
              <a:rPr lang="en-US" b="1" dirty="0" err="1" smtClean="0"/>
              <a:t>involucren</a:t>
            </a:r>
            <a:r>
              <a:rPr lang="en-US" b="1" dirty="0" smtClean="0"/>
              <a:t>”.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257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oportunidad</a:t>
            </a:r>
            <a:r>
              <a:rPr lang="en-US" dirty="0" smtClean="0"/>
              <a:t> 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85" y="1863990"/>
            <a:ext cx="7992045" cy="4548685"/>
          </a:xfrm>
        </p:spPr>
        <p:txBody>
          <a:bodyPr>
            <a:normAutofit fontScale="92500" lnSpcReduction="10000"/>
          </a:bodyPr>
          <a:lstStyle/>
          <a:p>
            <a:r>
              <a:rPr lang="es-VE" dirty="0" smtClean="0"/>
              <a:t>El compromiso parental es una prioridad para el Alcalde de Blasio y la Cancillera Fariña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Cancillera</a:t>
            </a:r>
            <a:r>
              <a:rPr lang="en-US" dirty="0" smtClean="0"/>
              <a:t> se ha </a:t>
            </a:r>
            <a:r>
              <a:rPr lang="en-US" dirty="0" err="1" smtClean="0"/>
              <a:t>comprometido</a:t>
            </a:r>
            <a:r>
              <a:rPr lang="en-US" dirty="0" smtClean="0"/>
              <a:t> a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capacitación</a:t>
            </a:r>
            <a:r>
              <a:rPr lang="en-US" dirty="0" smtClean="0"/>
              <a:t> parental, </a:t>
            </a:r>
            <a:r>
              <a:rPr lang="en-US" dirty="0" err="1" smtClean="0"/>
              <a:t>talleres</a:t>
            </a:r>
            <a:r>
              <a:rPr lang="en-US" dirty="0" smtClean="0"/>
              <a:t>, </a:t>
            </a:r>
            <a:r>
              <a:rPr lang="en-US" dirty="0" err="1" smtClean="0"/>
              <a:t>clases</a:t>
            </a:r>
            <a:r>
              <a:rPr lang="en-US" dirty="0" smtClean="0"/>
              <a:t> de GED y ESL (</a:t>
            </a:r>
            <a:r>
              <a:rPr lang="en-US" dirty="0" err="1" smtClean="0"/>
              <a:t>estudio</a:t>
            </a:r>
            <a:r>
              <a:rPr lang="en-US" dirty="0" smtClean="0"/>
              <a:t> del </a:t>
            </a:r>
            <a:r>
              <a:rPr lang="en-US" dirty="0" err="1" smtClean="0"/>
              <a:t>inglés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idioma</a:t>
            </a:r>
            <a:r>
              <a:rPr lang="en-US" dirty="0" smtClean="0"/>
              <a:t>), y re-</a:t>
            </a:r>
            <a:r>
              <a:rPr lang="en-US" dirty="0" err="1" smtClean="0"/>
              <a:t>capacitación</a:t>
            </a:r>
            <a:r>
              <a:rPr lang="en-US" dirty="0" smtClean="0"/>
              <a:t> de Padres </a:t>
            </a:r>
            <a:r>
              <a:rPr lang="en-US" dirty="0" err="1" smtClean="0"/>
              <a:t>Coordinadores</a:t>
            </a:r>
            <a:endParaRPr lang="en-US" dirty="0" smtClean="0"/>
          </a:p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compromiso</a:t>
            </a:r>
            <a:r>
              <a:rPr lang="en-US" dirty="0" smtClean="0"/>
              <a:t> y </a:t>
            </a:r>
            <a:r>
              <a:rPr lang="en-US" dirty="0" err="1" smtClean="0"/>
              <a:t>participación</a:t>
            </a:r>
            <a:r>
              <a:rPr lang="en-US" dirty="0" smtClean="0"/>
              <a:t> parental en el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contrato</a:t>
            </a:r>
            <a:r>
              <a:rPr lang="en-US" dirty="0" smtClean="0"/>
              <a:t> de maestros:</a:t>
            </a:r>
          </a:p>
          <a:p>
            <a:pPr lvl="1"/>
            <a:r>
              <a:rPr lang="es-VE" dirty="0" smtClean="0"/>
              <a:t>Maestros ahora tienen 40 minutos semanales dedicados a involucrar a padres y madres</a:t>
            </a:r>
            <a:endParaRPr lang="en-US" dirty="0" smtClean="0"/>
          </a:p>
          <a:p>
            <a:pPr lvl="1"/>
            <a:r>
              <a:rPr lang="en-US" dirty="0" err="1" smtClean="0"/>
              <a:t>Escuelas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conferencias</a:t>
            </a:r>
            <a:r>
              <a:rPr lang="en-US" dirty="0" smtClean="0"/>
              <a:t> </a:t>
            </a:r>
            <a:r>
              <a:rPr lang="en-US" dirty="0" err="1" smtClean="0"/>
              <a:t>anuales</a:t>
            </a:r>
            <a:r>
              <a:rPr lang="en-US" dirty="0" smtClean="0"/>
              <a:t> de padres/</a:t>
            </a:r>
            <a:r>
              <a:rPr lang="en-US" dirty="0" err="1" smtClean="0"/>
              <a:t>madres</a:t>
            </a:r>
            <a:r>
              <a:rPr lang="en-US" dirty="0" smtClean="0"/>
              <a:t> y maestros en </a:t>
            </a:r>
            <a:r>
              <a:rPr lang="en-US" dirty="0" err="1" smtClean="0"/>
              <a:t>lugar</a:t>
            </a:r>
            <a:r>
              <a:rPr lang="en-US" dirty="0" smtClean="0"/>
              <a:t> de dos (</a:t>
            </a:r>
            <a:r>
              <a:rPr lang="en-US" dirty="0" err="1" smtClean="0"/>
              <a:t>septiembre</a:t>
            </a:r>
            <a:r>
              <a:rPr lang="en-US" dirty="0" smtClean="0"/>
              <a:t>, </a:t>
            </a:r>
            <a:r>
              <a:rPr lang="en-US" dirty="0" err="1" smtClean="0"/>
              <a:t>noviembre</a:t>
            </a:r>
            <a:r>
              <a:rPr lang="en-US" dirty="0" smtClean="0"/>
              <a:t>, </a:t>
            </a:r>
            <a:r>
              <a:rPr lang="en-US" dirty="0" err="1" smtClean="0"/>
              <a:t>marzo</a:t>
            </a:r>
            <a:r>
              <a:rPr lang="en-US" dirty="0" smtClean="0"/>
              <a:t> y mayo)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6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Compromiso</a:t>
            </a:r>
            <a:r>
              <a:rPr lang="en-US" dirty="0" smtClean="0"/>
              <a:t> parental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211" y="2005262"/>
            <a:ext cx="7820525" cy="4224421"/>
          </a:xfrm>
        </p:spPr>
        <p:txBody>
          <a:bodyPr>
            <a:normAutofit lnSpcReduction="10000"/>
          </a:bodyPr>
          <a:lstStyle/>
          <a:p>
            <a:r>
              <a:rPr lang="es-VE" dirty="0" smtClean="0"/>
              <a:t>El compromiso parental es:</a:t>
            </a:r>
            <a:endParaRPr lang="en-US" dirty="0" smtClean="0"/>
          </a:p>
          <a:p>
            <a:pPr lvl="1"/>
            <a:r>
              <a:rPr lang="es-VE" dirty="0" smtClean="0"/>
              <a:t>Una </a:t>
            </a:r>
            <a:r>
              <a:rPr lang="es-VE" b="1" dirty="0" smtClean="0"/>
              <a:t>responsabilidad compartida</a:t>
            </a:r>
            <a:r>
              <a:rPr lang="es-VE" dirty="0" smtClean="0"/>
              <a:t> en la cual las escuelas y otras agencias y organizaciones comunitarias se comprometen a involucrar familias de forma significativa y las familias se comprometen a apoyar el </a:t>
            </a:r>
            <a:r>
              <a:rPr lang="es-VE" b="1" dirty="0" smtClean="0"/>
              <a:t>aprendizaje y el desarrollo </a:t>
            </a:r>
            <a:r>
              <a:rPr lang="es-VE" dirty="0" smtClean="0"/>
              <a:t>de sus hijos de forma activa.</a:t>
            </a:r>
            <a:endParaRPr lang="en-US" dirty="0" smtClean="0"/>
          </a:p>
          <a:p>
            <a:pPr lvl="1"/>
            <a:r>
              <a:rPr lang="en-US" b="1" dirty="0" err="1" smtClean="0"/>
              <a:t>Constante</a:t>
            </a:r>
            <a:r>
              <a:rPr lang="en-US" dirty="0" smtClean="0"/>
              <a:t> a lo largo de la </a:t>
            </a:r>
            <a:r>
              <a:rPr lang="en-US" dirty="0" err="1" smtClean="0"/>
              <a:t>vida</a:t>
            </a:r>
            <a:r>
              <a:rPr lang="en-US" dirty="0" smtClean="0"/>
              <a:t> de un </a:t>
            </a:r>
            <a:r>
              <a:rPr lang="en-US" dirty="0" err="1" smtClean="0"/>
              <a:t>niño</a:t>
            </a:r>
            <a:r>
              <a:rPr lang="en-US" dirty="0" smtClean="0"/>
              <a:t> – de </a:t>
            </a:r>
            <a:r>
              <a:rPr lang="en-US" dirty="0" err="1" smtClean="0"/>
              <a:t>cuna</a:t>
            </a:r>
            <a:r>
              <a:rPr lang="en-US" dirty="0" smtClean="0"/>
              <a:t> a </a:t>
            </a:r>
            <a:r>
              <a:rPr lang="en-US" dirty="0" err="1" smtClean="0"/>
              <a:t>carrera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b="1" dirty="0" smtClean="0"/>
          </a:p>
          <a:p>
            <a:pPr lvl="1"/>
            <a:r>
              <a:rPr lang="es-VE" dirty="0" smtClean="0"/>
              <a:t>Materializado </a:t>
            </a:r>
            <a:r>
              <a:rPr lang="es-VE" b="1" dirty="0" smtClean="0"/>
              <a:t>dondequiera</a:t>
            </a:r>
            <a:r>
              <a:rPr lang="es-VE" dirty="0" smtClean="0"/>
              <a:t> que niños aprendan – casas, escuelas, calles, vecindarios</a:t>
            </a:r>
            <a:endParaRPr lang="en-US" dirty="0" smtClean="0"/>
          </a:p>
          <a:p>
            <a:pPr lvl="1"/>
            <a:endParaRPr lang="en-US" dirty="0"/>
          </a:p>
          <a:p>
            <a:pPr marL="350838" lvl="1" indent="0">
              <a:buNone/>
            </a:pPr>
            <a:r>
              <a:rPr lang="en-US" dirty="0" err="1" smtClean="0"/>
              <a:t>Fuente</a:t>
            </a:r>
            <a:r>
              <a:rPr lang="en-US" dirty="0" smtClean="0"/>
              <a:t>: </a:t>
            </a:r>
            <a:r>
              <a:rPr lang="en-US" i="1" dirty="0" smtClean="0"/>
              <a:t>National PTA</a:t>
            </a:r>
            <a:r>
              <a:rPr lang="en-US" dirty="0" smtClean="0"/>
              <a:t>, Karen </a:t>
            </a:r>
            <a:r>
              <a:rPr lang="en-US" dirty="0" err="1" smtClean="0"/>
              <a:t>Mapp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0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Involucramiento</a:t>
            </a:r>
            <a:r>
              <a:rPr lang="en-US" dirty="0" smtClean="0"/>
              <a:t> vs. </a:t>
            </a:r>
            <a:r>
              <a:rPr lang="en-US" dirty="0" err="1" smtClean="0"/>
              <a:t>compromiso</a:t>
            </a:r>
            <a:r>
              <a:rPr lang="en-US" dirty="0" smtClean="0"/>
              <a:t> </a:t>
            </a:r>
            <a:r>
              <a:rPr lang="en-US" dirty="0" err="1" smtClean="0"/>
              <a:t>participativo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236661"/>
              </p:ext>
            </p:extLst>
          </p:nvPr>
        </p:nvGraphicFramePr>
        <p:xfrm>
          <a:off x="387350" y="2011968"/>
          <a:ext cx="8369300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369300" imgH="3670300" progId="Word.Document.12">
                  <p:embed/>
                </p:oleObj>
              </mc:Choice>
              <mc:Fallback>
                <p:oleObj name="Document" r:id="rId4" imgW="8369300" imgH="3670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7350" y="2011968"/>
                        <a:ext cx="8369300" cy="367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37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dice la </a:t>
            </a:r>
            <a:r>
              <a:rPr lang="en-US" dirty="0" err="1" smtClean="0"/>
              <a:t>investigación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VE" dirty="0" smtClean="0"/>
              <a:t>Lazos entre padres/madres y comunidades pueden tener un efecto a largo plazo en los resultados del aprendizaje de niños y en el mejoramiento de la escuela entera cuando se combinan con otros tipos esenciales de apoyo, como:</a:t>
            </a:r>
            <a:endParaRPr lang="en-US" dirty="0" smtClean="0"/>
          </a:p>
          <a:p>
            <a:pPr lvl="1"/>
            <a:r>
              <a:rPr lang="es-VE" dirty="0" smtClean="0"/>
              <a:t>una cultura de aprendizaje positiva y centrada en el estudiante</a:t>
            </a:r>
            <a:endParaRPr lang="en-US" dirty="0" smtClean="0"/>
          </a:p>
          <a:p>
            <a:pPr lvl="1"/>
            <a:r>
              <a:rPr lang="en-US" dirty="0" err="1" smtClean="0"/>
              <a:t>enseñanza</a:t>
            </a:r>
            <a:r>
              <a:rPr lang="en-US" dirty="0" smtClean="0"/>
              <a:t> de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calidad</a:t>
            </a:r>
            <a:endParaRPr lang="en-US" dirty="0" smtClean="0"/>
          </a:p>
          <a:p>
            <a:pPr lvl="1"/>
            <a:r>
              <a:rPr lang="en-US" dirty="0" err="1" smtClean="0"/>
              <a:t>compromiso</a:t>
            </a:r>
            <a:r>
              <a:rPr lang="en-US" dirty="0" smtClean="0"/>
              <a:t> y </a:t>
            </a:r>
            <a:r>
              <a:rPr lang="en-US" dirty="0" err="1" smtClean="0"/>
              <a:t>asociaciones</a:t>
            </a:r>
            <a:r>
              <a:rPr lang="en-US" dirty="0" smtClean="0"/>
              <a:t> </a:t>
            </a:r>
            <a:r>
              <a:rPr lang="en-US" dirty="0" err="1" smtClean="0"/>
              <a:t>comunitarias</a:t>
            </a:r>
            <a:endParaRPr lang="en-US" dirty="0"/>
          </a:p>
          <a:p>
            <a:pPr lvl="1"/>
            <a:r>
              <a:rPr lang="en-US" dirty="0" err="1" smtClean="0"/>
              <a:t>capacitación</a:t>
            </a:r>
            <a:r>
              <a:rPr lang="en-US" dirty="0" smtClean="0"/>
              <a:t> y </a:t>
            </a:r>
            <a:r>
              <a:rPr lang="en-US" dirty="0" err="1" smtClean="0"/>
              <a:t>apoyo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personal</a:t>
            </a:r>
            <a:endParaRPr lang="en-US" dirty="0"/>
          </a:p>
          <a:p>
            <a:pPr lvl="1"/>
            <a:r>
              <a:rPr lang="en-US" dirty="0" err="1" smtClean="0"/>
              <a:t>directores</a:t>
            </a:r>
            <a:r>
              <a:rPr lang="en-US" dirty="0" smtClean="0"/>
              <a:t> </a:t>
            </a:r>
            <a:r>
              <a:rPr lang="en-US" dirty="0" err="1" smtClean="0"/>
              <a:t>fuertes</a:t>
            </a:r>
            <a:endParaRPr lang="en-US" dirty="0"/>
          </a:p>
          <a:p>
            <a:pPr marL="350838" lvl="1" indent="0">
              <a:buNone/>
            </a:pPr>
            <a:endParaRPr lang="en-US" dirty="0"/>
          </a:p>
          <a:p>
            <a:pPr marL="350838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Fuente</a:t>
            </a:r>
            <a:r>
              <a:rPr lang="en-US" dirty="0" smtClean="0"/>
              <a:t>: </a:t>
            </a:r>
            <a:r>
              <a:rPr lang="en-US" i="1" dirty="0" smtClean="0"/>
              <a:t>Chicago Consortium on School Research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8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Investigación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5748"/>
            <a:ext cx="7742875" cy="4309773"/>
          </a:xfrm>
        </p:spPr>
        <p:txBody>
          <a:bodyPr>
            <a:normAutofit fontScale="92500" lnSpcReduction="20000"/>
          </a:bodyPr>
          <a:lstStyle/>
          <a:p>
            <a:r>
              <a:rPr lang="es-VE" b="1" dirty="0" smtClean="0"/>
              <a:t>Niñez temprana:</a:t>
            </a:r>
            <a:r>
              <a:rPr lang="es-VE" dirty="0" smtClean="0"/>
              <a:t> Niños a quienes sus padres y madres les leen en casa reconocen letras del alfabeto y escriben sus nombres antes que aquellos a quienes sus padres y madres no les leen.</a:t>
            </a:r>
            <a:endParaRPr lang="en-US" b="1" dirty="0" smtClean="0"/>
          </a:p>
          <a:p>
            <a:r>
              <a:rPr lang="en-US" b="1" dirty="0" smtClean="0"/>
              <a:t>Elemental: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r>
              <a:rPr lang="en-US" dirty="0" smtClean="0"/>
              <a:t> a </a:t>
            </a:r>
            <a:r>
              <a:rPr lang="en-US" dirty="0" err="1" smtClean="0"/>
              <a:t>quienes</a:t>
            </a:r>
            <a:r>
              <a:rPr lang="en-US" dirty="0" smtClean="0"/>
              <a:t>  </a:t>
            </a:r>
            <a:r>
              <a:rPr lang="en-US" dirty="0" err="1" smtClean="0"/>
              <a:t>sus</a:t>
            </a:r>
            <a:r>
              <a:rPr lang="en-US" dirty="0" smtClean="0"/>
              <a:t> padres y </a:t>
            </a:r>
            <a:r>
              <a:rPr lang="en-US" dirty="0" err="1" smtClean="0"/>
              <a:t>madres</a:t>
            </a:r>
            <a:r>
              <a:rPr lang="en-US" dirty="0" smtClean="0"/>
              <a:t> les </a:t>
            </a:r>
            <a:r>
              <a:rPr lang="en-US" dirty="0" err="1" smtClean="0"/>
              <a:t>explican</a:t>
            </a:r>
            <a:r>
              <a:rPr lang="en-US" dirty="0" smtClean="0"/>
              <a:t> </a:t>
            </a:r>
            <a:r>
              <a:rPr lang="en-US" dirty="0" err="1" smtClean="0"/>
              <a:t>tareas</a:t>
            </a:r>
            <a:r>
              <a:rPr lang="en-US" dirty="0" smtClean="0"/>
              <a:t> </a:t>
            </a:r>
            <a:r>
              <a:rPr lang="en-US" dirty="0" err="1" smtClean="0"/>
              <a:t>educativas</a:t>
            </a:r>
            <a:r>
              <a:rPr lang="en-US" dirty="0" smtClean="0"/>
              <a:t> </a:t>
            </a:r>
            <a:r>
              <a:rPr lang="en-US" dirty="0" err="1" smtClean="0"/>
              <a:t>tienden</a:t>
            </a:r>
            <a:r>
              <a:rPr lang="en-US" dirty="0" smtClean="0"/>
              <a:t>  con mayor </a:t>
            </a:r>
            <a:r>
              <a:rPr lang="en-US" dirty="0" err="1" smtClean="0"/>
              <a:t>frecuencia</a:t>
            </a:r>
            <a:r>
              <a:rPr lang="en-US" dirty="0" smtClean="0"/>
              <a:t> a </a:t>
            </a:r>
            <a:r>
              <a:rPr lang="en-US" dirty="0" err="1" smtClean="0"/>
              <a:t>participar</a:t>
            </a:r>
            <a:r>
              <a:rPr lang="en-US" dirty="0" smtClean="0"/>
              <a:t> en </a:t>
            </a:r>
            <a:r>
              <a:rPr lang="en-US" dirty="0" err="1" smtClean="0"/>
              <a:t>clase</a:t>
            </a:r>
            <a:r>
              <a:rPr lang="en-US" dirty="0" smtClean="0"/>
              <a:t>, a </a:t>
            </a:r>
            <a:r>
              <a:rPr lang="en-US" dirty="0" err="1" smtClean="0"/>
              <a:t>solicitar</a:t>
            </a:r>
            <a:r>
              <a:rPr lang="en-US" dirty="0" smtClean="0"/>
              <a:t> la </a:t>
            </a:r>
            <a:r>
              <a:rPr lang="en-US" dirty="0" err="1" smtClean="0"/>
              <a:t>ayuda</a:t>
            </a:r>
            <a:r>
              <a:rPr lang="en-US" dirty="0" smtClean="0"/>
              <a:t> del maestro y a </a:t>
            </a:r>
            <a:r>
              <a:rPr lang="en-US" dirty="0" err="1" smtClean="0"/>
              <a:t>monitorear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propio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Escuela</a:t>
            </a:r>
            <a:r>
              <a:rPr lang="en-US" b="1" dirty="0" smtClean="0"/>
              <a:t> </a:t>
            </a:r>
            <a:r>
              <a:rPr lang="en-US" b="1" dirty="0" err="1" smtClean="0"/>
              <a:t>intermedia</a:t>
            </a:r>
            <a:r>
              <a:rPr lang="en-US" b="1" dirty="0" smtClean="0"/>
              <a:t> y superior:</a:t>
            </a:r>
            <a:r>
              <a:rPr lang="en-US" dirty="0" smtClean="0"/>
              <a:t> </a:t>
            </a:r>
            <a:r>
              <a:rPr lang="en-US" dirty="0" err="1" smtClean="0"/>
              <a:t>Adolescentes</a:t>
            </a:r>
            <a:r>
              <a:rPr lang="en-US" dirty="0" smtClean="0"/>
              <a:t> a </a:t>
            </a:r>
            <a:r>
              <a:rPr lang="en-US" dirty="0" err="1" smtClean="0"/>
              <a:t>quienes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padres y </a:t>
            </a:r>
            <a:r>
              <a:rPr lang="en-US" dirty="0" err="1" smtClean="0"/>
              <a:t>madres</a:t>
            </a:r>
            <a:r>
              <a:rPr lang="en-US" dirty="0" smtClean="0"/>
              <a:t> les </a:t>
            </a:r>
            <a:r>
              <a:rPr lang="en-US" dirty="0" err="1" smtClean="0"/>
              <a:t>monitorean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académicas</a:t>
            </a:r>
            <a:r>
              <a:rPr lang="en-US" dirty="0" smtClean="0"/>
              <a:t> y </a:t>
            </a:r>
            <a:r>
              <a:rPr lang="en-US" dirty="0" err="1" smtClean="0"/>
              <a:t>sociales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tasas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bajas</a:t>
            </a:r>
            <a:r>
              <a:rPr lang="en-US" dirty="0" smtClean="0"/>
              <a:t> de </a:t>
            </a:r>
            <a:r>
              <a:rPr lang="en-US" dirty="0" err="1" smtClean="0"/>
              <a:t>delincuencia</a:t>
            </a:r>
            <a:r>
              <a:rPr lang="en-US" dirty="0" smtClean="0"/>
              <a:t> y </a:t>
            </a:r>
            <a:r>
              <a:rPr lang="en-US" dirty="0" err="1" smtClean="0"/>
              <a:t>tasas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altas</a:t>
            </a:r>
            <a:r>
              <a:rPr lang="en-US" dirty="0" smtClean="0"/>
              <a:t> de </a:t>
            </a:r>
            <a:r>
              <a:rPr lang="en-US" dirty="0" err="1" smtClean="0"/>
              <a:t>aptitud</a:t>
            </a:r>
            <a:r>
              <a:rPr lang="en-US" dirty="0" smtClean="0"/>
              <a:t> social y de </a:t>
            </a:r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académico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496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negros</a:t>
            </a:r>
            <a:r>
              <a:rPr lang="en-US" dirty="0" smtClean="0"/>
              <a:t> y </a:t>
            </a:r>
            <a:r>
              <a:rPr lang="en-US" dirty="0" err="1" smtClean="0"/>
              <a:t>latinos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dirty="0" smtClean="0"/>
              <a:t>Niños afro-americanos de bajos ingresos cuyas familias participan activamente en su escuela elemental tienen mayor probabilidad de completar la escuela superior</a:t>
            </a:r>
            <a:endParaRPr lang="en-US" dirty="0" smtClean="0"/>
          </a:p>
          <a:p>
            <a:r>
              <a:rPr lang="en-US" dirty="0" err="1" smtClean="0"/>
              <a:t>Jóvenes</a:t>
            </a:r>
            <a:r>
              <a:rPr lang="en-US" dirty="0" smtClean="0"/>
              <a:t> </a:t>
            </a:r>
            <a:r>
              <a:rPr lang="en-US" dirty="0" err="1" smtClean="0"/>
              <a:t>latinos</a:t>
            </a:r>
            <a:r>
              <a:rPr lang="en-US" dirty="0" smtClean="0"/>
              <a:t> a </a:t>
            </a:r>
            <a:r>
              <a:rPr lang="en-US" dirty="0" err="1" smtClean="0"/>
              <a:t>quienes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padres y </a:t>
            </a:r>
            <a:r>
              <a:rPr lang="en-US" dirty="0" err="1" smtClean="0"/>
              <a:t>madres</a:t>
            </a:r>
            <a:r>
              <a:rPr lang="en-US" dirty="0" smtClean="0"/>
              <a:t> les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ánimo</a:t>
            </a:r>
            <a:r>
              <a:rPr lang="en-US" dirty="0" smtClean="0"/>
              <a:t> y </a:t>
            </a:r>
            <a:r>
              <a:rPr lang="en-US" dirty="0" err="1" smtClean="0"/>
              <a:t>enfatizan</a:t>
            </a:r>
            <a:r>
              <a:rPr lang="en-US" dirty="0" smtClean="0"/>
              <a:t> el valor de la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salir</a:t>
            </a:r>
            <a:r>
              <a:rPr lang="en-US" dirty="0" smtClean="0"/>
              <a:t> de la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tasas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altas</a:t>
            </a:r>
            <a:r>
              <a:rPr lang="en-US" dirty="0" smtClean="0"/>
              <a:t> de </a:t>
            </a:r>
            <a:r>
              <a:rPr lang="en-US" dirty="0" err="1" smtClean="0"/>
              <a:t>graduación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3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6068</TotalTime>
  <Words>1038</Words>
  <Application>Microsoft Macintosh PowerPoint</Application>
  <PresentationFormat>On-screen Show (4:3)</PresentationFormat>
  <Paragraphs>72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Capital</vt:lpstr>
      <vt:lpstr>Document</vt:lpstr>
      <vt:lpstr>Compromiso participativo de  padres y madres</vt:lpstr>
      <vt:lpstr>PowerPoint Presentation</vt:lpstr>
      <vt:lpstr>PowerPoint Presentation</vt:lpstr>
      <vt:lpstr>La oportunidad actual</vt:lpstr>
      <vt:lpstr>Compromiso parental</vt:lpstr>
      <vt:lpstr>Involucramiento vs. compromiso participativo</vt:lpstr>
      <vt:lpstr>¿Qué dice la investigación?</vt:lpstr>
      <vt:lpstr>Investigación</vt:lpstr>
      <vt:lpstr>Estudiantes negros y latinos</vt:lpstr>
      <vt:lpstr>¿Tradicional? ¿O transformador?</vt:lpstr>
      <vt:lpstr>Marco de desarrollo de capacidad doble para asociaciones de familias y escuelas</vt:lpstr>
      <vt:lpstr>Roles parentales Marco del Departamento de Educación de Estados Unidos</vt:lpstr>
      <vt:lpstr>Roles parentales Marco del Departamento de Educación de Estados Unidos</vt:lpstr>
      <vt:lpstr>Próximos pasos</vt:lpstr>
    </vt:vector>
  </TitlesOfParts>
  <Company>Annenberg Institute for School Reform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Engagement</dc:title>
  <dc:creator>Fiorella Guevara</dc:creator>
  <cp:lastModifiedBy>Fiorella Guevara</cp:lastModifiedBy>
  <cp:revision>110</cp:revision>
  <cp:lastPrinted>2014-08-21T20:54:47Z</cp:lastPrinted>
  <dcterms:created xsi:type="dcterms:W3CDTF">2014-08-19T16:31:51Z</dcterms:created>
  <dcterms:modified xsi:type="dcterms:W3CDTF">2014-09-22T16:31:37Z</dcterms:modified>
</cp:coreProperties>
</file>