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7" r:id="rId1"/>
  </p:sldMasterIdLst>
  <p:sldIdLst>
    <p:sldId id="256" r:id="rId2"/>
    <p:sldId id="262" r:id="rId3"/>
    <p:sldId id="266" r:id="rId4"/>
    <p:sldId id="269" r:id="rId5"/>
    <p:sldId id="265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8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E926-5C39-472F-9FAA-CD602882C64C}" type="datetimeFigureOut">
              <a:rPr lang="en-US" smtClean="0"/>
              <a:t>6/17/14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E926-5C39-472F-9FAA-CD602882C64C}" type="datetimeFigureOut">
              <a:rPr lang="en-US" smtClean="0"/>
              <a:t>6/17/14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CA6A-5E19-4751-8F1F-AFA67CE2E9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E926-5C39-472F-9FAA-CD602882C64C}" type="datetimeFigureOut">
              <a:rPr lang="en-US" smtClean="0"/>
              <a:t>6/17/14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CA6A-5E19-4751-8F1F-AFA67CE2E9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E926-5C39-472F-9FAA-CD602882C64C}" type="datetimeFigureOut">
              <a:rPr lang="en-US" smtClean="0"/>
              <a:t>6/17/14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CA6A-5E19-4751-8F1F-AFA67CE2E9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E926-5C39-472F-9FAA-CD602882C64C}" type="datetimeFigureOut">
              <a:rPr lang="en-US" smtClean="0"/>
              <a:t>6/17/14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CA6A-5E19-4751-8F1F-AFA67CE2E9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E926-5C39-472F-9FAA-CD602882C64C}" type="datetimeFigureOut">
              <a:rPr lang="en-US" smtClean="0"/>
              <a:t>6/17/14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CA6A-5E19-4751-8F1F-AFA67CE2E9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E926-5C39-472F-9FAA-CD602882C64C}" type="datetimeFigureOut">
              <a:rPr lang="en-US" smtClean="0"/>
              <a:t>6/17/14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CA6A-5E19-4751-8F1F-AFA67CE2E9A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E926-5C39-472F-9FAA-CD602882C64C}" type="datetimeFigureOut">
              <a:rPr lang="en-US" smtClean="0"/>
              <a:t>6/17/14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CA6A-5E19-4751-8F1F-AFA67CE2E9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E926-5C39-472F-9FAA-CD602882C64C}" type="datetimeFigureOut">
              <a:rPr lang="en-US" smtClean="0"/>
              <a:t>6/17/14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CA6A-5E19-4751-8F1F-AFA67CE2E9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E926-5C39-472F-9FAA-CD602882C64C}" type="datetimeFigureOut">
              <a:rPr lang="en-US" smtClean="0"/>
              <a:t>6/17/14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E926-5C39-472F-9FAA-CD602882C64C}" type="datetimeFigureOut">
              <a:rPr lang="en-US" smtClean="0"/>
              <a:t>6/17/14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CA6A-5E19-4751-8F1F-AFA67CE2E9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0C4E926-5C39-472F-9FAA-CD602882C64C}" type="datetimeFigureOut">
              <a:rPr lang="en-US" smtClean="0"/>
              <a:t>6/17/14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159CA6A-5E19-4751-8F1F-AFA67CE2E9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752600"/>
            <a:ext cx="6096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Increasing Parent Involvement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05200"/>
            <a:ext cx="6400800" cy="1752600"/>
          </a:xfrm>
        </p:spPr>
        <p:txBody>
          <a:bodyPr/>
          <a:lstStyle/>
          <a:p>
            <a:r>
              <a:rPr lang="en-US" dirty="0" smtClean="0"/>
              <a:t>How to build turnout for meetings and increase parent participation in school activities.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336268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Created by: Fran </a:t>
            </a:r>
            <a:r>
              <a:rPr lang="en-US" dirty="0" err="1" smtClean="0"/>
              <a:t>Streich</a:t>
            </a:r>
            <a:r>
              <a:rPr lang="en-US" dirty="0" smtClean="0"/>
              <a:t>, UFT Parent Liaison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72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486400"/>
            <a:ext cx="8382000" cy="838200"/>
          </a:xfrm>
        </p:spPr>
        <p:txBody>
          <a:bodyPr>
            <a:normAutofit/>
          </a:bodyPr>
          <a:lstStyle/>
          <a:p>
            <a:r>
              <a:rPr lang="en-US" altLang="en-US" sz="4400" dirty="0"/>
              <a:t>Building a Strong </a:t>
            </a:r>
            <a:r>
              <a:rPr lang="en-US" altLang="en-US" sz="4400" dirty="0" smtClean="0"/>
              <a:t>Group of </a:t>
            </a:r>
            <a:r>
              <a:rPr lang="en-US" altLang="en-US" sz="4400" dirty="0"/>
              <a:t>Parents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36107" y="533400"/>
            <a:ext cx="8407893" cy="4953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000" dirty="0"/>
              <a:t>TAKE AWAY YOUR NEGATIVE FEELINGS AND UNDERSTAND THE OBSTCLES TO ORGANIZING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000" dirty="0"/>
              <a:t>Don’t say “only a few people will come”, or it’s always the same few”, or “we have tried everything and it doesn’t work”. Then you are defeated before you start.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000" dirty="0"/>
              <a:t>Organizer rule: set realistic </a:t>
            </a:r>
            <a:r>
              <a:rPr lang="en-US" altLang="en-US" sz="2000" dirty="0" smtClean="0"/>
              <a:t>expectations. Unless </a:t>
            </a:r>
            <a:r>
              <a:rPr lang="en-US" altLang="en-US" sz="2000" dirty="0"/>
              <a:t>it’s a really hot issue, don’t expect more than 5-10% of </a:t>
            </a:r>
            <a:r>
              <a:rPr lang="en-US" altLang="en-US" sz="2000" dirty="0" smtClean="0"/>
              <a:t>total parent population to </a:t>
            </a:r>
            <a:r>
              <a:rPr lang="en-US" altLang="en-US" sz="2000" dirty="0"/>
              <a:t>turn out regularly.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000" dirty="0"/>
              <a:t>Obstacles are real and have to be recognized and worked </a:t>
            </a:r>
            <a:r>
              <a:rPr lang="en-US" altLang="en-US" sz="2000" dirty="0" smtClean="0"/>
              <a:t>with: child </a:t>
            </a:r>
            <a:r>
              <a:rPr lang="en-US" altLang="en-US" sz="2000" dirty="0"/>
              <a:t>care, language, </a:t>
            </a:r>
            <a:r>
              <a:rPr lang="en-US" altLang="en-US" sz="2000" dirty="0" smtClean="0"/>
              <a:t>multiple jobs.</a:t>
            </a:r>
            <a:endParaRPr lang="en-US" altLang="en-US" sz="20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2000" dirty="0"/>
              <a:t>Think of ways parents can get involved without having to come to a meeting. Have a menu of things people can </a:t>
            </a:r>
            <a:r>
              <a:rPr lang="en-US" altLang="en-US" sz="2000" dirty="0" smtClean="0"/>
              <a:t>do on their own time</a:t>
            </a:r>
            <a:r>
              <a:rPr lang="en-US" altLang="en-US" sz="2000" dirty="0"/>
              <a:t>. Not everyone can come out to meetings, that doesn’t mean that they don’t care about the school or their child. </a:t>
            </a:r>
          </a:p>
        </p:txBody>
      </p:sp>
    </p:spTree>
    <p:extLst>
      <p:ext uri="{BB962C8B-B14F-4D97-AF65-F5344CB8AC3E}">
        <p14:creationId xmlns:p14="http://schemas.microsoft.com/office/powerpoint/2010/main" val="893773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0"/>
            <a:ext cx="8305800" cy="1600200"/>
          </a:xfrm>
        </p:spPr>
        <p:txBody>
          <a:bodyPr>
            <a:noAutofit/>
          </a:bodyPr>
          <a:lstStyle/>
          <a:p>
            <a:r>
              <a:rPr lang="en-US" altLang="en-US" sz="4900" dirty="0"/>
              <a:t/>
            </a:r>
            <a:br>
              <a:rPr lang="en-US" altLang="en-US" sz="4900" dirty="0"/>
            </a:br>
            <a:r>
              <a:rPr lang="en-US" altLang="en-US" sz="4900" dirty="0"/>
              <a:t>Using </a:t>
            </a:r>
            <a:r>
              <a:rPr lang="en-US" altLang="en-US" sz="4900" dirty="0" smtClean="0"/>
              <a:t>Contacts </a:t>
            </a:r>
            <a:r>
              <a:rPr lang="en-US" altLang="en-US" sz="4900" dirty="0"/>
              <a:t>to </a:t>
            </a:r>
            <a:r>
              <a:rPr lang="en-US" altLang="en-US" sz="4900" dirty="0" smtClean="0"/>
              <a:t>Build </a:t>
            </a:r>
            <a:r>
              <a:rPr lang="en-US" altLang="en-US" sz="4900" dirty="0"/>
              <a:t>a G</a:t>
            </a:r>
            <a:r>
              <a:rPr lang="en-US" altLang="en-US" sz="4900" dirty="0" smtClean="0"/>
              <a:t>roup</a:t>
            </a:r>
            <a:r>
              <a:rPr lang="en-US" altLang="en-US" sz="4900" dirty="0"/>
              <a:t/>
            </a:r>
            <a:br>
              <a:rPr lang="en-US" altLang="en-US" sz="4900" dirty="0"/>
            </a:br>
            <a:r>
              <a:rPr lang="en-US" altLang="en-US" sz="4900" dirty="0"/>
              <a:t/>
            </a:r>
            <a:br>
              <a:rPr lang="en-US" altLang="en-US" sz="4900" dirty="0"/>
            </a:br>
            <a:endParaRPr lang="en-US" altLang="en-US" sz="49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8600"/>
            <a:ext cx="8229600" cy="53340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/>
              <a:t>You can’t build organization with just </a:t>
            </a:r>
            <a:r>
              <a:rPr lang="en-US" altLang="en-US" sz="1600" dirty="0" smtClean="0"/>
              <a:t>flyers, emails </a:t>
            </a:r>
            <a:r>
              <a:rPr lang="en-US" altLang="en-US" sz="1600" dirty="0"/>
              <a:t>or </a:t>
            </a:r>
            <a:r>
              <a:rPr lang="en-US" altLang="en-US" sz="1600" dirty="0" err="1"/>
              <a:t>robo</a:t>
            </a:r>
            <a:r>
              <a:rPr lang="en-US" altLang="en-US" sz="1600" dirty="0"/>
              <a:t> (automatic) calls </a:t>
            </a:r>
            <a:r>
              <a:rPr lang="en-US" altLang="en-US" sz="1600" dirty="0" smtClean="0"/>
              <a:t>alone</a:t>
            </a:r>
            <a:endParaRPr lang="en-US" altLang="en-US" sz="1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600" b="1" dirty="0"/>
              <a:t>PERSONAL CONTACT IS KEY!</a:t>
            </a:r>
            <a:r>
              <a:rPr lang="en-US" altLang="en-US" sz="1600" dirty="0"/>
              <a:t> Make </a:t>
            </a:r>
            <a:r>
              <a:rPr lang="en-US" altLang="en-US" sz="1600" dirty="0" smtClean="0"/>
              <a:t>parent-to-parent </a:t>
            </a:r>
            <a:r>
              <a:rPr lang="en-US" altLang="en-US" sz="1600" dirty="0"/>
              <a:t>phone calls. Even 5 volunteers can </a:t>
            </a:r>
            <a:r>
              <a:rPr lang="en-US" altLang="en-US" sz="1600" dirty="0" smtClean="0"/>
              <a:t>each call 15 </a:t>
            </a:r>
            <a:r>
              <a:rPr lang="en-US" altLang="en-US" sz="1600" dirty="0"/>
              <a:t>people </a:t>
            </a:r>
            <a:r>
              <a:rPr lang="en-US" altLang="en-US" sz="1600" dirty="0" smtClean="0"/>
              <a:t>regularly, which allows you to reach 75 people together. </a:t>
            </a:r>
            <a:endParaRPr lang="en-US" altLang="en-US" sz="1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/>
              <a:t>If you are able, </a:t>
            </a:r>
            <a:r>
              <a:rPr lang="en-US" altLang="en-US" sz="1600" dirty="0" smtClean="0"/>
              <a:t>door knock </a:t>
            </a:r>
            <a:r>
              <a:rPr lang="en-US" altLang="en-US" sz="1600" dirty="0"/>
              <a:t>with a flyer </a:t>
            </a:r>
            <a:r>
              <a:rPr lang="en-US" altLang="en-US" sz="1600" dirty="0" smtClean="0"/>
              <a:t>on blocks </a:t>
            </a:r>
            <a:r>
              <a:rPr lang="en-US" altLang="en-US" sz="1600" dirty="0"/>
              <a:t>or housing projects that are near a school. Put signs up in store windows, </a:t>
            </a:r>
            <a:r>
              <a:rPr lang="en-US" altLang="en-US" sz="1600" dirty="0" err="1" smtClean="0"/>
              <a:t>laundromats</a:t>
            </a:r>
            <a:r>
              <a:rPr lang="en-US" altLang="en-US" sz="1600" dirty="0"/>
              <a:t>, etc.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/>
              <a:t>Use several different flyers to build a sense of </a:t>
            </a:r>
            <a:r>
              <a:rPr lang="en-US" altLang="en-US" sz="1600" dirty="0" smtClean="0"/>
              <a:t>urgency: “Only </a:t>
            </a:r>
            <a:r>
              <a:rPr lang="en-US" altLang="en-US" sz="1600" dirty="0"/>
              <a:t>3 more </a:t>
            </a:r>
            <a:r>
              <a:rPr lang="en-US" altLang="en-US" sz="1600" dirty="0" smtClean="0"/>
              <a:t>days until….”</a:t>
            </a:r>
            <a:r>
              <a:rPr lang="en-US" altLang="en-US" sz="1600" dirty="0"/>
              <a:t>, </a:t>
            </a:r>
            <a:r>
              <a:rPr lang="en-US" altLang="en-US" sz="1600" dirty="0" err="1" smtClean="0"/>
              <a:t>etc</a:t>
            </a:r>
            <a:endParaRPr lang="en-US" altLang="en-US" sz="1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/>
              <a:t>Use speakers, workshops, theme nights, events tied to holidays, </a:t>
            </a:r>
            <a:r>
              <a:rPr lang="en-US" altLang="en-US" sz="1600" dirty="0" err="1" smtClean="0"/>
              <a:t>etc</a:t>
            </a:r>
            <a:r>
              <a:rPr lang="en-US" altLang="en-US" sz="1600" dirty="0" smtClean="0"/>
              <a:t> first </a:t>
            </a:r>
            <a:r>
              <a:rPr lang="en-US" altLang="en-US" sz="1600" dirty="0"/>
              <a:t>to get people to attend in the beginning and get committee and volunteer sign ups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600" b="1" dirty="0"/>
              <a:t>FOLLOW UP WITH PEOPLE</a:t>
            </a:r>
            <a:r>
              <a:rPr lang="en-US" altLang="en-US" sz="1600" dirty="0"/>
              <a:t> who volunteer</a:t>
            </a:r>
            <a:r>
              <a:rPr lang="en-US" altLang="en-US" sz="1600" dirty="0" smtClean="0"/>
              <a:t>. Call them to thank them, get feedback and talk about next steps.</a:t>
            </a:r>
            <a:endParaRPr lang="en-US" altLang="en-US" sz="1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/>
              <a:t>Have </a:t>
            </a:r>
            <a:r>
              <a:rPr lang="en-US" altLang="en-US" sz="1600" b="1" dirty="0"/>
              <a:t>r</a:t>
            </a:r>
            <a:r>
              <a:rPr lang="en-US" altLang="en-US" sz="1600" b="1" dirty="0" smtClean="0"/>
              <a:t>egular </a:t>
            </a:r>
            <a:r>
              <a:rPr lang="en-US" altLang="en-US" sz="1600" b="1" dirty="0"/>
              <a:t>c</a:t>
            </a:r>
            <a:r>
              <a:rPr lang="en-US" altLang="en-US" sz="1600" b="1" dirty="0" smtClean="0"/>
              <a:t>ommunication</a:t>
            </a:r>
            <a:r>
              <a:rPr lang="en-US" altLang="en-US" sz="1600" dirty="0" smtClean="0"/>
              <a:t> through a </a:t>
            </a:r>
            <a:r>
              <a:rPr lang="en-US" altLang="en-US" sz="1600" dirty="0"/>
              <a:t>group email or </a:t>
            </a:r>
            <a:r>
              <a:rPr lang="en-US" altLang="en-US" sz="1600" dirty="0" smtClean="0"/>
              <a:t>newsletter </a:t>
            </a:r>
            <a:r>
              <a:rPr lang="en-US" altLang="en-US" sz="1600" dirty="0"/>
              <a:t>(even if </a:t>
            </a:r>
            <a:r>
              <a:rPr lang="en-US" altLang="en-US" sz="1600" dirty="0" smtClean="0"/>
              <a:t>it’s just one page</a:t>
            </a:r>
            <a:r>
              <a:rPr lang="en-US" altLang="en-US" sz="1600" dirty="0"/>
              <a:t>) with notes from the meeting so people </a:t>
            </a:r>
            <a:r>
              <a:rPr lang="en-US" altLang="en-US" sz="1600" dirty="0" smtClean="0"/>
              <a:t>who didn’t come feel </a:t>
            </a:r>
            <a:r>
              <a:rPr lang="en-US" altLang="en-US" sz="1600" dirty="0"/>
              <a:t>like they missed something good.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 smtClean="0"/>
              <a:t>Find multiple ways for people to contribute if they can’t attend meetings: decorate</a:t>
            </a:r>
            <a:r>
              <a:rPr lang="en-US" altLang="en-US" sz="1600" dirty="0"/>
              <a:t>, hand out flyers, make phone calls, call an elected official, write a letter, send an email, design a flyer, </a:t>
            </a:r>
            <a:r>
              <a:rPr lang="en-US" altLang="en-US" sz="1600" dirty="0" smtClean="0"/>
              <a:t>help </a:t>
            </a:r>
            <a:r>
              <a:rPr lang="en-US" altLang="en-US" sz="1600" dirty="0"/>
              <a:t>with a newsletter. </a:t>
            </a:r>
            <a:r>
              <a:rPr lang="en-US" altLang="en-US" sz="1600" dirty="0" smtClean="0"/>
              <a:t> 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37751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Talking to </a:t>
            </a:r>
            <a:r>
              <a:rPr lang="en-US" dirty="0"/>
              <a:t>P</a:t>
            </a:r>
            <a:r>
              <a:rPr lang="en-US" dirty="0" smtClean="0"/>
              <a:t>arents </a:t>
            </a:r>
            <a:br>
              <a:rPr lang="en-US" dirty="0" smtClean="0"/>
            </a:br>
            <a:r>
              <a:rPr lang="en-US" dirty="0" smtClean="0"/>
              <a:t>Outside </a:t>
            </a:r>
            <a:r>
              <a:rPr lang="en-US" dirty="0"/>
              <a:t>Y</a:t>
            </a:r>
            <a:r>
              <a:rPr lang="en-US" dirty="0" smtClean="0"/>
              <a:t>our </a:t>
            </a:r>
            <a:r>
              <a:rPr lang="en-US" dirty="0"/>
              <a:t>S</a:t>
            </a:r>
            <a:r>
              <a:rPr lang="en-US" dirty="0" smtClean="0"/>
              <a:t>chool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Stress </a:t>
            </a:r>
            <a:r>
              <a:rPr lang="en-US" altLang="en-US" dirty="0"/>
              <a:t>urgency and </a:t>
            </a:r>
            <a:r>
              <a:rPr lang="en-US" altLang="en-US" dirty="0" smtClean="0"/>
              <a:t>importance.</a:t>
            </a:r>
            <a:endParaRPr lang="en-US" altLang="en-US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Use an issue and get them </a:t>
            </a:r>
            <a:r>
              <a:rPr lang="en-US" altLang="en-US" dirty="0" smtClean="0"/>
              <a:t>talking about what they care about.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Get agreement </a:t>
            </a:r>
            <a:r>
              <a:rPr lang="en-US" altLang="en-US" dirty="0"/>
              <a:t>that it’s important to work on that </a:t>
            </a:r>
            <a:r>
              <a:rPr lang="en-US" altLang="en-US" dirty="0" smtClean="0"/>
              <a:t>issue or identify another issue that they care about.</a:t>
            </a:r>
            <a:endParaRPr lang="en-US" altLang="en-US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Make it clear that you want their </a:t>
            </a:r>
            <a:r>
              <a:rPr lang="en-US" altLang="en-US" dirty="0" smtClean="0"/>
              <a:t>input.</a:t>
            </a:r>
            <a:endParaRPr lang="en-US" altLang="en-US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Get a commitment on attendance and get them to write down the meeting </a:t>
            </a:r>
            <a:r>
              <a:rPr lang="en-US" altLang="en-US" dirty="0" smtClean="0"/>
              <a:t>details.</a:t>
            </a:r>
            <a:endParaRPr lang="en-US" altLang="en-US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Get a commitment from them to bring someone else to the meeting if they say yes, or tell someone else.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3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0"/>
            <a:ext cx="8153400" cy="1600200"/>
          </a:xfrm>
        </p:spPr>
        <p:txBody>
          <a:bodyPr>
            <a:normAutofit/>
          </a:bodyPr>
          <a:lstStyle/>
          <a:p>
            <a:r>
              <a:rPr lang="en-US" altLang="en-US" sz="4000" dirty="0" smtClean="0"/>
              <a:t>“Rap” for Calls or Petitioning at School</a:t>
            </a:r>
            <a:endParaRPr lang="en-US" altLang="en-US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7543800" cy="3886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500" dirty="0"/>
              <a:t>“Hi, my name is _____and I am calling from the _____ PTA, is ____there”</a:t>
            </a:r>
            <a:r>
              <a:rPr lang="en-US" altLang="en-US" sz="1500" dirty="0" smtClean="0"/>
              <a:t>?</a:t>
            </a:r>
            <a:endParaRPr lang="en-US" altLang="en-US" sz="15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500" dirty="0" smtClean="0"/>
              <a:t>“</a:t>
            </a:r>
            <a:r>
              <a:rPr lang="en-US" altLang="en-US" sz="1500" dirty="0"/>
              <a:t>Did you hear that we are having a very  important meeting at the school on Thursday?  Parents are really concerned about _____” </a:t>
            </a:r>
            <a:r>
              <a:rPr lang="en-US" altLang="en-US" sz="1500" dirty="0" smtClean="0"/>
              <a:t>(name a specific  issue: budgets that may </a:t>
            </a:r>
            <a:r>
              <a:rPr lang="en-US" altLang="en-US" sz="1500" dirty="0"/>
              <a:t>be cut, bullying, </a:t>
            </a:r>
            <a:r>
              <a:rPr lang="en-US" altLang="en-US" sz="1500" dirty="0" smtClean="0"/>
              <a:t>space change, etc</a:t>
            </a:r>
            <a:r>
              <a:rPr lang="en-US" altLang="en-US" sz="1500" dirty="0"/>
              <a:t>.</a:t>
            </a:r>
            <a:r>
              <a:rPr lang="en-US" altLang="en-US" sz="1500" dirty="0" smtClean="0"/>
              <a:t>)</a:t>
            </a:r>
            <a:endParaRPr lang="en-US" altLang="en-US" sz="15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500" dirty="0" smtClean="0"/>
              <a:t>“</a:t>
            </a:r>
            <a:r>
              <a:rPr lang="en-US" altLang="en-US" sz="1500" dirty="0"/>
              <a:t>Is that something you are concerned </a:t>
            </a:r>
            <a:r>
              <a:rPr lang="en-US" altLang="en-US" sz="1500" dirty="0" smtClean="0"/>
              <a:t>about?”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500" dirty="0" smtClean="0"/>
              <a:t>IF THEY SAY YES say </a:t>
            </a:r>
            <a:r>
              <a:rPr lang="en-US" altLang="en-US" sz="1500" dirty="0"/>
              <a:t>“we really need you to come to help us figure out a plan, we need everyone’s ideas”</a:t>
            </a:r>
            <a:r>
              <a:rPr lang="en-US" altLang="en-US" sz="1500" dirty="0" smtClean="0"/>
              <a:t>. “</a:t>
            </a:r>
            <a:r>
              <a:rPr lang="en-US" altLang="en-US" sz="1500" dirty="0"/>
              <a:t>Can we count on you to be there”</a:t>
            </a:r>
            <a:r>
              <a:rPr lang="en-US" altLang="en-US" sz="1500" dirty="0" smtClean="0"/>
              <a:t>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500" dirty="0" smtClean="0"/>
              <a:t>“</a:t>
            </a:r>
            <a:r>
              <a:rPr lang="en-US" altLang="en-US" sz="1500" dirty="0"/>
              <a:t>Do you have a pen? Let me give you the info again</a:t>
            </a:r>
            <a:r>
              <a:rPr lang="en-US" altLang="en-US" sz="1500" dirty="0" smtClean="0"/>
              <a:t>.” Give them date and time.</a:t>
            </a:r>
            <a:endParaRPr lang="en-US" altLang="en-US" sz="15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500" dirty="0" smtClean="0"/>
              <a:t>“Do </a:t>
            </a:r>
            <a:r>
              <a:rPr lang="en-US" altLang="en-US" sz="1500" dirty="0"/>
              <a:t>you think you can bring someone else with you or let someone </a:t>
            </a:r>
            <a:r>
              <a:rPr lang="en-US" altLang="en-US" sz="1500" dirty="0" smtClean="0"/>
              <a:t>know? Great</a:t>
            </a:r>
            <a:r>
              <a:rPr lang="en-US" altLang="en-US" sz="1500" dirty="0"/>
              <a:t>, thanks. See you </a:t>
            </a:r>
            <a:r>
              <a:rPr lang="en-US" altLang="en-US" sz="1500" dirty="0" smtClean="0"/>
              <a:t>Thursday.”</a:t>
            </a:r>
            <a:endParaRPr lang="en-US" altLang="en-US" sz="15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500" dirty="0" smtClean="0"/>
              <a:t>IF THEY SAY NO to </a:t>
            </a:r>
            <a:r>
              <a:rPr lang="en-US" altLang="en-US" sz="1500" dirty="0"/>
              <a:t>the issue you mentioned, ask them, “what is something that you think needs to be </a:t>
            </a:r>
            <a:r>
              <a:rPr lang="en-US" altLang="en-US" sz="1500" dirty="0" smtClean="0"/>
              <a:t>discussed?” Say you need </a:t>
            </a:r>
            <a:r>
              <a:rPr lang="en-US" altLang="en-US" sz="1500" dirty="0"/>
              <a:t>them to come and bring it up at the meeting. </a:t>
            </a:r>
            <a:endParaRPr lang="en-US" altLang="en-US" sz="15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500" dirty="0" smtClean="0"/>
              <a:t>If </a:t>
            </a:r>
            <a:r>
              <a:rPr lang="en-US" altLang="en-US" sz="1500" dirty="0"/>
              <a:t>you are </a:t>
            </a:r>
            <a:r>
              <a:rPr lang="en-US" altLang="en-US" sz="1500" dirty="0" smtClean="0"/>
              <a:t>petitioning, ask </a:t>
            </a:r>
            <a:r>
              <a:rPr lang="en-US" altLang="en-US" sz="1500" dirty="0"/>
              <a:t>them to sign the petition so you can get their information and let them know we are working to get a lot of signatures for this issue or just building a parent contact list to keep everyone informed of school news.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altLang="en-US" sz="1500" dirty="0"/>
          </a:p>
        </p:txBody>
      </p:sp>
    </p:spTree>
    <p:extLst>
      <p:ext uri="{BB962C8B-B14F-4D97-AF65-F5344CB8AC3E}">
        <p14:creationId xmlns:p14="http://schemas.microsoft.com/office/powerpoint/2010/main" val="1443391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962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Elements of a Good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9037"/>
            <a:ext cx="838200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200" dirty="0" smtClean="0"/>
              <a:t>Have good attendance. Don’t expect </a:t>
            </a:r>
            <a:r>
              <a:rPr lang="en-US" altLang="en-US" sz="1200" dirty="0" err="1" smtClean="0"/>
              <a:t>robo</a:t>
            </a:r>
            <a:r>
              <a:rPr lang="en-US" altLang="en-US" sz="1200" dirty="0" smtClean="0"/>
              <a:t> calls and flyers to work unless it’s a very “hot” issue</a:t>
            </a:r>
            <a:r>
              <a:rPr lang="en-US" altLang="en-US" sz="1200" b="1" dirty="0" smtClean="0"/>
              <a:t>. Parent-to-parent calls are the best, as well as </a:t>
            </a:r>
            <a:r>
              <a:rPr lang="en-US" altLang="en-US" sz="1200" dirty="0" smtClean="0"/>
              <a:t>asking people to bring their ideas to the meeting. Build contact lists to call from petitions, school events, parent teacher conferences.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200" dirty="0" smtClean="0"/>
              <a:t>Make sure sign-in sheets include phone, email and address with other information.</a:t>
            </a:r>
            <a:endParaRPr lang="en-US" altLang="en-US" sz="12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200" dirty="0" smtClean="0"/>
              <a:t>Meeting should be informative. People should learn something new.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200" dirty="0" smtClean="0"/>
              <a:t>Different people should have a chance to present or report, not just same ones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200" dirty="0" smtClean="0"/>
              <a:t>Recognition is given for the work people have done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200" b="1" dirty="0" smtClean="0"/>
              <a:t>Have some discussion questions</a:t>
            </a:r>
            <a:r>
              <a:rPr lang="en-US" altLang="en-US" sz="1200" dirty="0" smtClean="0"/>
              <a:t>. If you just report or talk at people they do not feel engaged. </a:t>
            </a:r>
            <a:r>
              <a:rPr lang="en-US" altLang="en-US" sz="1200" dirty="0"/>
              <a:t>B</a:t>
            </a:r>
            <a:r>
              <a:rPr lang="en-US" altLang="en-US" sz="1200" dirty="0" smtClean="0"/>
              <a:t>reak people into small groups to do an activity related to the main issue.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200" dirty="0" smtClean="0"/>
              <a:t>Stick to your agenda. Don’t let one voice dominate, don’t stifle discussion either.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200" dirty="0" smtClean="0"/>
              <a:t>Accomplish something</a:t>
            </a:r>
            <a:r>
              <a:rPr lang="en-US" altLang="en-US" sz="1200" dirty="0"/>
              <a:t> </a:t>
            </a:r>
            <a:r>
              <a:rPr lang="en-US" altLang="en-US" sz="1200" dirty="0" smtClean="0"/>
              <a:t>concrete - make a decision or a plan of action.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200" dirty="0" smtClean="0"/>
              <a:t>Have some work or assignment for people to do after the meeting where possible. (calling an elected official, talking to other parents. for e.g.)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200" dirty="0" smtClean="0"/>
              <a:t>Use “Count on Me Forms” to solicit volunteers, find out what workshops people are interested in, what organizations they belong to, can they help with phone calls, class parent. </a:t>
            </a:r>
            <a:r>
              <a:rPr lang="en-US" altLang="en-US" sz="1200" dirty="0"/>
              <a:t>e</a:t>
            </a:r>
            <a:r>
              <a:rPr lang="en-US" altLang="en-US" sz="1200" dirty="0" smtClean="0"/>
              <a:t>tc.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200" dirty="0" smtClean="0"/>
              <a:t>Set the follow-up date for next meeting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200" dirty="0"/>
              <a:t>S</a:t>
            </a:r>
            <a:r>
              <a:rPr lang="en-US" altLang="en-US" sz="1200" dirty="0" smtClean="0"/>
              <a:t>end out summary of meeting.  Call people back who said they were coming and did not attend, find out why they weren’t there and fill them in.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1200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endParaRPr lang="en-US" altLang="en-US" sz="12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49739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Sample Meeting Agenda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0999" y="728471"/>
            <a:ext cx="8407893" cy="491032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1</a:t>
            </a:r>
            <a:r>
              <a:rPr lang="en-US" dirty="0"/>
              <a:t>. </a:t>
            </a:r>
            <a:r>
              <a:rPr lang="en-US" sz="2800" dirty="0"/>
              <a:t>Welcome and Introductions </a:t>
            </a:r>
            <a:r>
              <a:rPr lang="en-US" sz="1800" dirty="0"/>
              <a:t>(people can say why they are there or </a:t>
            </a:r>
            <a:r>
              <a:rPr lang="en-US" sz="1800" dirty="0" smtClean="0"/>
              <a:t>briefly say what </a:t>
            </a:r>
            <a:r>
              <a:rPr lang="en-US" sz="1800" dirty="0"/>
              <a:t>they are mainly </a:t>
            </a:r>
            <a:r>
              <a:rPr lang="en-US" sz="1800" dirty="0" smtClean="0"/>
              <a:t>concerned)</a:t>
            </a:r>
            <a:endParaRPr lang="en-US" sz="18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2.  Brief Overview of Issue/Problem </a:t>
            </a:r>
            <a:r>
              <a:rPr lang="en-US" sz="2800" dirty="0" smtClean="0"/>
              <a:t>(</a:t>
            </a:r>
            <a:r>
              <a:rPr lang="en-US" sz="1800" dirty="0" smtClean="0"/>
              <a:t>for example, we are losing arts program, students are being bullied, academic achievement is weak)</a:t>
            </a:r>
            <a:endParaRPr lang="en-US" sz="18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3.</a:t>
            </a:r>
            <a:r>
              <a:rPr lang="en-US" sz="1800" dirty="0"/>
              <a:t> </a:t>
            </a:r>
            <a:r>
              <a:rPr lang="en-US" sz="2800" dirty="0"/>
              <a:t>Discussion </a:t>
            </a:r>
            <a:r>
              <a:rPr lang="en-US" sz="2800" dirty="0" smtClean="0"/>
              <a:t>Questions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What </a:t>
            </a:r>
            <a:r>
              <a:rPr lang="en-US" sz="1600" dirty="0"/>
              <a:t>impact will this have on our school? (make a list on chart paper)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 Do we want to fight this?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4. Plan of Action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sz="1800" dirty="0" smtClean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Divide </a:t>
            </a:r>
            <a:r>
              <a:rPr lang="en-US" sz="1600" dirty="0"/>
              <a:t>up specific responsibilities, set dates for things to do </a:t>
            </a:r>
            <a:r>
              <a:rPr lang="en-US" sz="1600" dirty="0" smtClean="0"/>
              <a:t>(</a:t>
            </a:r>
            <a:r>
              <a:rPr lang="en-US" sz="1600" dirty="0" err="1" smtClean="0"/>
              <a:t>ie</a:t>
            </a:r>
            <a:r>
              <a:rPr lang="en-US" sz="1600" dirty="0" smtClean="0"/>
              <a:t>. </a:t>
            </a:r>
            <a:r>
              <a:rPr lang="en-US" sz="1600" dirty="0" err="1" smtClean="0"/>
              <a:t>leafletting</a:t>
            </a:r>
            <a:r>
              <a:rPr lang="en-US" sz="1600" dirty="0" smtClean="0"/>
              <a:t>, meeting with someone in power around the issue, </a:t>
            </a:r>
            <a:r>
              <a:rPr lang="en-US" sz="1600" dirty="0" err="1" smtClean="0"/>
              <a:t>etc</a:t>
            </a:r>
            <a:r>
              <a:rPr lang="en-US" sz="1600" dirty="0" smtClean="0"/>
              <a:t>) </a:t>
            </a:r>
            <a:endParaRPr lang="en-US" sz="1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5.Summary and Next Meeting Date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2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968</TotalTime>
  <Words>1166</Words>
  <Application>Microsoft Macintosh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Increasing Parent Involvement</vt:lpstr>
      <vt:lpstr>Building a Strong Group of Parents</vt:lpstr>
      <vt:lpstr> Using Contacts to Build a Group  </vt:lpstr>
      <vt:lpstr>Tips for Talking to Parents  Outside Your School</vt:lpstr>
      <vt:lpstr>“Rap” for Calls or Petitioning at School</vt:lpstr>
      <vt:lpstr>Elements of a Good Meeting</vt:lpstr>
      <vt:lpstr>Sample Meeting 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Effective Calls &amp; Conversations</dc:title>
  <dc:creator>Francine Streich</dc:creator>
  <cp:lastModifiedBy>Fiorella Guevara</cp:lastModifiedBy>
  <cp:revision>13</cp:revision>
  <cp:lastPrinted>2014-05-29T17:59:38Z</cp:lastPrinted>
  <dcterms:created xsi:type="dcterms:W3CDTF">2014-05-07T18:46:47Z</dcterms:created>
  <dcterms:modified xsi:type="dcterms:W3CDTF">2014-06-17T22:45:24Z</dcterms:modified>
</cp:coreProperties>
</file>